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sldIdLst>
    <p:sldId id="267" r:id="rId3"/>
    <p:sldId id="1400" r:id="rId5"/>
    <p:sldId id="1258" r:id="rId6"/>
    <p:sldId id="1259" r:id="rId7"/>
    <p:sldId id="1262" r:id="rId8"/>
    <p:sldId id="1263" r:id="rId9"/>
    <p:sldId id="1264" r:id="rId10"/>
    <p:sldId id="1405" r:id="rId11"/>
    <p:sldId id="1406" r:id="rId12"/>
    <p:sldId id="1407" r:id="rId13"/>
    <p:sldId id="1408" r:id="rId14"/>
    <p:sldId id="1409" r:id="rId15"/>
    <p:sldId id="1410" r:id="rId16"/>
    <p:sldId id="1411" r:id="rId17"/>
    <p:sldId id="1330" r:id="rId18"/>
    <p:sldId id="1333" r:id="rId19"/>
    <p:sldId id="1267" r:id="rId20"/>
    <p:sldId id="1331" r:id="rId21"/>
    <p:sldId id="1403" r:id="rId22"/>
    <p:sldId id="1401" r:id="rId23"/>
    <p:sldId id="1332" r:id="rId24"/>
    <p:sldId id="1334" r:id="rId25"/>
    <p:sldId id="1221" r:id="rId26"/>
    <p:sldId id="1335" r:id="rId27"/>
    <p:sldId id="1336" r:id="rId28"/>
    <p:sldId id="1337" r:id="rId29"/>
    <p:sldId id="1347" r:id="rId30"/>
    <p:sldId id="1356" r:id="rId31"/>
    <p:sldId id="1357" r:id="rId32"/>
    <p:sldId id="1358" r:id="rId33"/>
    <p:sldId id="1348" r:id="rId34"/>
    <p:sldId id="1360" r:id="rId35"/>
    <p:sldId id="1361" r:id="rId36"/>
    <p:sldId id="1362" r:id="rId37"/>
    <p:sldId id="1399" r:id="rId38"/>
    <p:sldId id="1349" r:id="rId39"/>
    <p:sldId id="1364" r:id="rId40"/>
    <p:sldId id="1350" r:id="rId41"/>
    <p:sldId id="1402" r:id="rId42"/>
    <p:sldId id="1351" r:id="rId43"/>
    <p:sldId id="1352" r:id="rId44"/>
    <p:sldId id="1353" r:id="rId45"/>
    <p:sldId id="1354" r:id="rId46"/>
    <p:sldId id="1355" r:id="rId47"/>
    <p:sldId id="1365" r:id="rId48"/>
    <p:sldId id="1366" r:id="rId49"/>
    <p:sldId id="1375" r:id="rId50"/>
    <p:sldId id="1367" r:id="rId51"/>
    <p:sldId id="1368" r:id="rId52"/>
    <p:sldId id="1369" r:id="rId53"/>
    <p:sldId id="1376" r:id="rId54"/>
    <p:sldId id="1370" r:id="rId55"/>
    <p:sldId id="1371" r:id="rId56"/>
    <p:sldId id="1377" r:id="rId57"/>
    <p:sldId id="1412" r:id="rId58"/>
    <p:sldId id="1372" r:id="rId59"/>
    <p:sldId id="1378" r:id="rId60"/>
    <p:sldId id="1379" r:id="rId61"/>
    <p:sldId id="1380" r:id="rId62"/>
    <p:sldId id="1381" r:id="rId63"/>
    <p:sldId id="1382" r:id="rId64"/>
    <p:sldId id="1383" r:id="rId65"/>
    <p:sldId id="1389" r:id="rId66"/>
    <p:sldId id="1391" r:id="rId67"/>
    <p:sldId id="1392" r:id="rId68"/>
    <p:sldId id="1393" r:id="rId69"/>
    <p:sldId id="1394" r:id="rId70"/>
    <p:sldId id="1395" r:id="rId71"/>
    <p:sldId id="1387" r:id="rId72"/>
    <p:sldId id="1397" r:id="rId73"/>
    <p:sldId id="1396" r:id="rId74"/>
    <p:sldId id="1404" r:id="rId75"/>
    <p:sldId id="1326" r:id="rId76"/>
  </p:sldIdLst>
  <p:sldSz cx="9144000" cy="6858000" type="screen4x3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bingshu" initials="w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47C1"/>
    <a:srgbClr val="7B318F"/>
    <a:srgbClr val="0AA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7" autoAdjust="0"/>
    <p:restoredTop sz="77500" autoAdjust="0"/>
  </p:normalViewPr>
  <p:slideViewPr>
    <p:cSldViewPr snapToGrid="0">
      <p:cViewPr varScale="1">
        <p:scale>
          <a:sx n="61" d="100"/>
          <a:sy n="61" d="100"/>
        </p:scale>
        <p:origin x="129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gs" Target="tags/tag1.xml"/><Relationship Id="rId80" Type="http://schemas.openxmlformats.org/officeDocument/2006/relationships/commentAuthors" Target="commentAuthors.xml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74AE-0E5C-4933-9F7F-A2E455558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砌墙的砖头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后来居上  </a:t>
            </a:r>
            <a:endParaRPr lang="en-US" altLang="zh-CN" b="0" i="0" dirty="0">
              <a:solidFill>
                <a:srgbClr val="63636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中国古典：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史记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汲郑列传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》  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陛下用群臣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,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如积薪耳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,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后来者居上“  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陛下任用群臣就像堆放柴草一样，后放的堆在上面。汉武帝时的汲黯，因为好直言，故而不得信用，一直不能晋升，比他官职低的人许多都提拔上来，并且超过了他。汲黯不服，就对汉武帝讲了这句话。说明资格浅的新进居资格老的旧臣之上。后以“后来居上”称后来的人或事物胜过先前的。</a:t>
            </a:r>
            <a:endParaRPr lang="zh-CN" altLang="en-US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横着表达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 </a:t>
            </a:r>
            <a:r>
              <a:rPr lang="en-US" altLang="zh-CN" dirty="0"/>
              <a:t>if </a:t>
            </a:r>
            <a:r>
              <a:rPr lang="zh-CN" altLang="en-US" dirty="0"/>
              <a:t>（</a:t>
            </a:r>
            <a:r>
              <a:rPr lang="en-US" altLang="zh-CN" dirty="0"/>
              <a:t>s-&gt;top1</a:t>
            </a:r>
            <a:r>
              <a:rPr lang="zh-CN" altLang="en-US" dirty="0"/>
              <a:t> </a:t>
            </a:r>
            <a:r>
              <a:rPr lang="en-US" altLang="zh-CN" dirty="0"/>
              <a:t>+ s-&gt;top2==M </a:t>
            </a:r>
            <a:r>
              <a:rPr lang="zh-CN" altLang="en-US" dirty="0"/>
              <a:t>）判断上溢（栈满）的操作</a:t>
            </a:r>
            <a:r>
              <a:rPr lang="en-US" altLang="zh-CN" dirty="0"/>
              <a:t> </a:t>
            </a:r>
            <a:r>
              <a:rPr lang="zh-CN" altLang="en-US" dirty="0"/>
              <a:t>是错误的</a:t>
            </a:r>
            <a:r>
              <a:rPr lang="en-US" altLang="zh-CN" dirty="0"/>
              <a:t>  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stop</a:t>
            </a:r>
            <a:r>
              <a:rPr lang="zh-CN" altLang="en-US" dirty="0"/>
              <a:t>是位置信息， 不是个数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出栈操作类似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出栈操作类似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借助于栈的结构 进行比较   需要画图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展示栈的应用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编译程序将表达式翻译成机器执行的序列，就能知道谁先做  谁后做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将十进制数转二进制过程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08363" y="849313"/>
            <a:ext cx="3057525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attentions.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754D-AB13-4A80-B6E4-342A5DABBA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BF5-C312-441F-B6C9-2A4DC373BF8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8593-0C0F-49B3-8154-AD2DACF2C34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EA64-A43D-4AFC-9488-F5EAA094524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65068" y="6356350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24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01790305-AABB-48BA-B524-6DA42CFC97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1B8E-31AA-47FB-B48F-15F7878F65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EBFF-ECBF-4FA4-9DA0-FBBDEE80DD4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DADF-0345-46A8-B192-0ED522001E3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01E1-6468-4667-A5F6-88D7E589FD37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7702-808C-415D-BE58-CD3A4C75CB9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6835-752F-4BA4-AEEB-4BF7CF8F1CE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C8D9-2787-4C26-9F4E-D386303FB39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17C5-9BF0-4983-A1D4-F48A8BD527D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49870-2574-4B81-94A8-CC35298539A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angbingshu@nwpu.edu.cn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6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5" Type="http://schemas.openxmlformats.org/officeDocument/2006/relationships/notesSlide" Target="../notesSlides/notesSlide63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5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30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3" Type="http://schemas.openxmlformats.org/officeDocument/2006/relationships/notesSlide" Target="../notesSlides/notesSlide6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65.xml"/><Relationship Id="rId1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29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2" Type="http://schemas.openxmlformats.org/officeDocument/2006/relationships/notesSlide" Target="../notesSlides/notesSlide6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1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38.png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0" Type="http://schemas.openxmlformats.org/officeDocument/2006/relationships/notesSlide" Target="../notesSlides/notesSlide67.xml"/><Relationship Id="rId1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07348" y="1755199"/>
            <a:ext cx="525015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000000"/>
                </a:solidFill>
              </a:rPr>
              <a:t>Data Structures</a:t>
            </a:r>
            <a:endParaRPr lang="en-US" altLang="zh-CN" sz="6000" kern="100" dirty="0">
              <a:solidFill>
                <a:srgbClr val="0000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0" y="6662345"/>
            <a:ext cx="9144000" cy="18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0" y="-1"/>
            <a:ext cx="9144000" cy="923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7262" cy="10236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48909" y="128755"/>
            <a:ext cx="46950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School of Software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9359" y="2857970"/>
            <a:ext cx="4129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for undergraduates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59820" y="4431224"/>
            <a:ext cx="474521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Bingshu Wang</a:t>
            </a:r>
            <a:r>
              <a:rPr lang="en-US" altLang="zh-CN" sz="2800" dirty="0">
                <a:latin typeface="NimbusRomNo9L-Regu"/>
              </a:rPr>
              <a:t> </a:t>
            </a:r>
            <a:r>
              <a:rPr lang="zh-CN" altLang="en-US" sz="2800" dirty="0">
                <a:latin typeface="NimbusRomNo9L-Regu"/>
              </a:rPr>
              <a:t>（王兵书）</a:t>
            </a:r>
            <a:endParaRPr lang="en-US" altLang="zh-CN" sz="2800" dirty="0">
              <a:latin typeface="NimbusRomNo9L-Regu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877" y="6127588"/>
            <a:ext cx="502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>
                <a:hlinkClick r:id="rId2"/>
              </a:rPr>
              <a:t>wangbingshu@nwpu.edu.cn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72000" y="3857306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903208" y="4373902"/>
            <a:ext cx="0" cy="486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{    if(q-&gt;data==0)  r=q;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380341" y="5414920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4728258" y="5217711"/>
            <a:ext cx="5277" cy="44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10011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72000" y="3857306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903208" y="4373902"/>
            <a:ext cx="0" cy="486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{    if(q-&gt;data==0)  r=q;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61004" y="55031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2651" y="55031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80341" y="5414920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4728258" y="5217711"/>
            <a:ext cx="5277" cy="44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10011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1158 L 0.00156 -0.01158 C 0.00191 -0.01412 0.00226 -0.01667 0.0026 -0.01921 C 0.00365 -0.02778 0.00365 -0.03148 0.00434 -0.03982 L 0.00312 -0.09468 L 0.00312 -0.09468 " pathEditMode="relative" ptsTypes="AAAA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1389 L -0.00139 -0.01389 C -0.00191 -0.01829 -0.00226 -0.02246 -0.00261 -0.02662 C -0.00347 -0.04144 -0.00122 -0.03611 -0.00417 -0.04213 C -0.00399 -0.05509 -0.00399 -0.06829 -0.00365 -0.08125 C -0.00365 -0.08287 -0.0033 -0.08426 -0.00313 -0.08565 C -0.00243 -0.09144 -0.00261 -0.08935 -0.00261 -0.09375 L -0.00261 -0.09375 " pathEditMode="relative" ptsTypes="AAAAAAAA">
                                      <p:cBhvr>
                                        <p:cTn id="4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13493" y="5383344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08885" y="5244212"/>
            <a:ext cx="0" cy="550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{    if(q-&gt;data==0)  r=q;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11111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856947" y="3857306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2188155" y="4373902"/>
            <a:ext cx="0" cy="486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357712" y="48176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NULL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66 0.00277 0.03316 0.00787 0.05 0.00833 L 0.28489 0.00486 L 0.35746 0.00578 L 0.65503 0.00486 C 0.65816 0.00486 0.66128 0.00301 0.66441 0.00231 C 0.6677 0.00162 0.671 0.00092 0.67447 0.00069 C 0.6875 0.00023 0.70069 0.00069 0.71388 0.00069 L 0.71388 0.00069 " pathEditMode="relative" ptsTypes="AAAAAAAAAA">
                                      <p:cBhvr>
                                        <p:cTn id="40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666 0.00277 0.03316 0.00787 0.05 0.00833 L 0.28489 0.00486 L 0.35746 0.00578 L 0.65503 0.00486 C 0.65816 0.00486 0.66128 0.00301 0.66441 0.00231 C 0.6677 0.00162 0.671 0.00092 0.67447 0.00069 C 0.6875 0.00023 0.70069 0.00069 0.71388 0.00069 L 0.71388 0.00069 " pathEditMode="relative" ptsTypes="AAAAAAAAAA">
                                      <p:cBhvr>
                                        <p:cTn id="42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3" grpId="1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13493" y="5383344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908885" y="5244212"/>
            <a:ext cx="0" cy="550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{    if(q-&gt;data==0)  r=q;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11111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8374857" y="385517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q</a:t>
            </a:r>
            <a:endParaRPr lang="zh-CN" altLang="en-US" sz="2800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8706065" y="4371773"/>
            <a:ext cx="0" cy="486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357712" y="4817601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NULL</a:t>
            </a:r>
            <a:endParaRPr lang="zh-CN" altLang="en-US" sz="2000" dirty="0"/>
          </a:p>
        </p:txBody>
      </p:sp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1939312" y="3717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2442895" y="3717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2028279" y="371347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839572" y="2969599"/>
            <a:ext cx="306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  <a:endParaRPr lang="zh-CN" altLang="en-US" sz="2800" dirty="0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202263" y="3186928"/>
            <a:ext cx="0" cy="514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/>
          <p:cNvCxnSpPr/>
          <p:nvPr/>
        </p:nvCxnSpPr>
        <p:spPr>
          <a:xfrm rot="5400000">
            <a:off x="2073076" y="4216508"/>
            <a:ext cx="981856" cy="3451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/>
          <p:cNvCxnSpPr>
            <a:endCxn id="39" idx="1"/>
          </p:cNvCxnSpPr>
          <p:nvPr/>
        </p:nvCxnSpPr>
        <p:spPr>
          <a:xfrm rot="5400000" flipH="1" flipV="1">
            <a:off x="1129534" y="4235764"/>
            <a:ext cx="1142629" cy="47692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027436" y="5721898"/>
            <a:ext cx="56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0                 0                  0                 0                  0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1424 -0.00347 C 0.0158 -0.0037 0.01719 -0.0037 0.01858 -0.0044 C 0.02066 -0.00509 0.0224 -0.00625 0.02431 -0.00764 C 0.02691 -0.00949 0.02935 -0.01157 0.03178 -0.01343 C 0.03247 -0.01389 0.03299 -0.01458 0.03369 -0.01505 C 0.0349 -0.01644 0.03594 -0.01829 0.03733 -0.01921 C 0.03872 -0.02014 0.04046 -0.02014 0.04185 -0.02107 C 0.05157 -0.02755 0.0573 -0.03333 0.06615 -0.0419 C 0.06754 -0.04329 0.06945 -0.04421 0.07049 -0.04607 C 0.07136 -0.04745 0.07205 -0.04884 0.0731 -0.05023 C 0.07466 -0.05232 0.07639 -0.05394 0.07796 -0.05602 C 0.07882 -0.05695 0.07969 -0.0581 0.08056 -0.05926 C 0.08282 -0.06667 0.08039 -0.06042 0.08421 -0.0669 C 0.08542 -0.06875 0.08629 -0.07083 0.08733 -0.07269 C 0.08837 -0.07431 0.08959 -0.07593 0.09046 -0.07755 C 0.09167 -0.07963 0.09271 -0.08148 0.09358 -0.08357 C 0.0948 -0.08588 0.09549 -0.08866 0.09671 -0.09097 C 0.09844 -0.09398 0.10053 -0.09653 0.10244 -0.09931 C 0.10313 -0.10046 0.10348 -0.10162 0.10435 -0.10278 C 0.10591 -0.10509 0.10764 -0.10695 0.10921 -0.10926 C 0.1099 -0.11042 0.11042 -0.11157 0.11112 -0.11273 C 0.11528 -0.11852 0.11528 -0.11852 0.11928 -0.12269 C 0.12049 -0.12963 0.11875 -0.12269 0.12431 -0.13195 C 0.12553 -0.13403 0.1283 -0.14051 0.12935 -0.14352 C 0.12952 -0.14468 0.12969 -0.14583 0.12987 -0.14676 C 0.13021 -0.14861 0.13073 -0.15023 0.13108 -0.15185 C 0.1316 -0.1544 0.13247 -0.15926 0.13247 -0.15926 L 0.13247 -0.15926 " pathEditMode="relative" ptsTypes="AAAAAAAAAAAAAAAAAAAAAAAAAAAAAA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1424 -0.00347 C 0.0158 -0.0037 0.01719 -0.0037 0.01858 -0.0044 C 0.02066 -0.00509 0.0224 -0.00625 0.02431 -0.00764 C 0.02691 -0.00949 0.02935 -0.01157 0.03178 -0.01343 C 0.03247 -0.01389 0.03299 -0.01458 0.03369 -0.01505 C 0.0349 -0.01644 0.03594 -0.01829 0.03733 -0.01921 C 0.03872 -0.02014 0.04046 -0.02014 0.04185 -0.02107 C 0.05157 -0.02755 0.0573 -0.03333 0.06615 -0.0419 C 0.06754 -0.04329 0.06945 -0.04421 0.07049 -0.04607 C 0.07136 -0.04745 0.07205 -0.04884 0.0731 -0.05023 C 0.07466 -0.05232 0.07639 -0.05394 0.07796 -0.05602 C 0.07882 -0.05695 0.07969 -0.0581 0.08056 -0.05926 C 0.08282 -0.06667 0.08039 -0.06042 0.08421 -0.0669 C 0.08542 -0.06875 0.08629 -0.07083 0.08733 -0.07269 C 0.08837 -0.07431 0.08959 -0.07593 0.09046 -0.07755 C 0.09167 -0.07963 0.09271 -0.08148 0.09358 -0.08357 C 0.0948 -0.08588 0.09549 -0.08866 0.09671 -0.09097 C 0.09844 -0.09398 0.10053 -0.09653 0.10244 -0.09931 C 0.10313 -0.10046 0.10348 -0.10162 0.10435 -0.10278 C 0.10591 -0.10509 0.10764 -0.10695 0.10921 -0.10926 C 0.1099 -0.11042 0.11042 -0.11157 0.11112 -0.11273 C 0.11528 -0.11852 0.11528 -0.11852 0.11928 -0.12269 C 0.12049 -0.12963 0.11875 -0.12269 0.12431 -0.13195 C 0.12553 -0.13403 0.1283 -0.14051 0.12935 -0.14352 C 0.12952 -0.14468 0.12969 -0.14583 0.12987 -0.14676 C 0.13021 -0.14861 0.13073 -0.15023 0.13108 -0.15185 C 0.1316 -0.1544 0.13247 -0.15926 0.13247 -0.15926 L 0.13247 -0.15926 " pathEditMode="relative" ptsTypes="AAAAAAAAAAAAAAAAAAAAAAAAAAAA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{    if(q-&gt;data==0)  r=q;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11111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1939312" y="3717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2442895" y="3717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2028279" y="371347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连接符: 肘形 44"/>
          <p:cNvCxnSpPr/>
          <p:nvPr/>
        </p:nvCxnSpPr>
        <p:spPr>
          <a:xfrm rot="5400000">
            <a:off x="2073076" y="4216508"/>
            <a:ext cx="981856" cy="3451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/>
          <p:cNvCxnSpPr>
            <a:endCxn id="39" idx="1"/>
          </p:cNvCxnSpPr>
          <p:nvPr/>
        </p:nvCxnSpPr>
        <p:spPr>
          <a:xfrm rot="5400000" flipH="1" flipV="1">
            <a:off x="1138434" y="4244665"/>
            <a:ext cx="1142629" cy="4591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      第三章   限定性线性表</a:t>
            </a:r>
            <a:r>
              <a:rPr lang="en-US" altLang="zh-CN" sz="4000" b="1" dirty="0">
                <a:solidFill>
                  <a:schemeClr val="bg1"/>
                </a:solidFill>
              </a:rPr>
              <a:t>—</a:t>
            </a:r>
            <a:r>
              <a:rPr lang="zh-CN" altLang="en-US" sz="4000" b="1" dirty="0">
                <a:solidFill>
                  <a:schemeClr val="bg1"/>
                </a:solidFill>
              </a:rPr>
              <a:t>栈和队列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1877" y="1340285"/>
            <a:ext cx="7597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限定性： 限制线性表插入和删除等操作的位置（只允许在端点位置操作）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5"/>
          <p:cNvSpPr/>
          <p:nvPr/>
        </p:nvSpPr>
        <p:spPr>
          <a:xfrm>
            <a:off x="781877" y="2670817"/>
            <a:ext cx="5506188" cy="323697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栈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队列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 </a:t>
            </a:r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3.3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总结与提高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栈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44646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栈的定义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栈的表示和实现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栈的应用举例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3.1.4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栈与递归的实现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3.1.1 </a:t>
            </a:r>
            <a:r>
              <a:rPr lang="zh-CN" altLang="en-US" sz="3200" dirty="0">
                <a:solidFill>
                  <a:schemeClr val="bg1"/>
                </a:solidFill>
              </a:rPr>
              <a:t>栈的定义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1613" y="999776"/>
            <a:ext cx="8193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栈（</a:t>
            </a:r>
            <a:r>
              <a:rPr lang="en-US" altLang="zh-CN" sz="2400" b="1" dirty="0">
                <a:solidFill>
                  <a:srgbClr val="FF0000"/>
                </a:solidFill>
              </a:rPr>
              <a:t>stack</a:t>
            </a:r>
            <a:r>
              <a:rPr lang="zh-CN" altLang="en-US" sz="2400" b="1" dirty="0">
                <a:solidFill>
                  <a:srgbClr val="FF0000"/>
                </a:solidFill>
              </a:rPr>
              <a:t>）的定义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把线性表的插入和删除运算限制在表的一端进行。通常将表中允许进行运算端称为 </a:t>
            </a:r>
            <a:r>
              <a:rPr lang="zh-CN" altLang="en-US" sz="2400" dirty="0">
                <a:solidFill>
                  <a:srgbClr val="FF0000"/>
                </a:solidFill>
              </a:rPr>
              <a:t>栈顶</a:t>
            </a:r>
            <a:r>
              <a:rPr lang="zh-CN" altLang="en-US" sz="2400" dirty="0"/>
              <a:t>（</a:t>
            </a:r>
            <a:r>
              <a:rPr lang="en-US" altLang="zh-CN" sz="2400" dirty="0"/>
              <a:t>Top</a:t>
            </a:r>
            <a:r>
              <a:rPr lang="zh-CN" altLang="en-US" sz="2400" dirty="0"/>
              <a:t>）</a:t>
            </a:r>
            <a:r>
              <a:rPr lang="en-US" altLang="zh-CN" sz="2400" dirty="0"/>
              <a:t>,</a:t>
            </a:r>
            <a:r>
              <a:rPr lang="zh-CN" altLang="en-US" sz="2400" dirty="0"/>
              <a:t>不允许运算的另一端被称为 </a:t>
            </a:r>
            <a:r>
              <a:rPr lang="zh-CN" altLang="en-US" sz="2400" dirty="0">
                <a:solidFill>
                  <a:srgbClr val="FF0000"/>
                </a:solidFill>
              </a:rPr>
              <a:t>栈底</a:t>
            </a:r>
            <a:r>
              <a:rPr lang="en-US" altLang="zh-CN" sz="2400" dirty="0"/>
              <a:t> </a:t>
            </a:r>
            <a:r>
              <a:rPr lang="zh-CN" altLang="en-US" sz="2400" dirty="0"/>
              <a:t>（</a:t>
            </a:r>
            <a:r>
              <a:rPr lang="en-US" altLang="zh-CN" sz="2400" dirty="0"/>
              <a:t>Bottom</a:t>
            </a:r>
            <a:r>
              <a:rPr lang="zh-CN" altLang="en-US" sz="2400" dirty="0"/>
              <a:t>）。由于栈顶位置是动态变化的，需要设置栈顶指示器。</a:t>
            </a:r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6"/>
              <p:cNvGraphicFramePr>
                <a:graphicFrameLocks noGrp="1"/>
              </p:cNvGraphicFramePr>
              <p:nvPr/>
            </p:nvGraphicFramePr>
            <p:xfrm>
              <a:off x="6457950" y="4524976"/>
              <a:ext cx="1113645" cy="2170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645"/>
                  </a:tblGrid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6"/>
              <p:cNvGraphicFramePr>
                <a:graphicFrameLocks noGrp="1"/>
              </p:cNvGraphicFramePr>
              <p:nvPr/>
            </p:nvGraphicFramePr>
            <p:xfrm>
              <a:off x="6457950" y="4524976"/>
              <a:ext cx="1113645" cy="2170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645"/>
                  </a:tblGrid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</a:blipFill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本框 7"/>
          <p:cNvSpPr txBox="1"/>
          <p:nvPr/>
        </p:nvSpPr>
        <p:spPr>
          <a:xfrm>
            <a:off x="5374060" y="616958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栈底</a:t>
            </a:r>
            <a:r>
              <a:rPr lang="en-US" altLang="zh-CN" dirty="0"/>
              <a:t>---&gt;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2771" y="452497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栈顶</a:t>
            </a:r>
            <a:r>
              <a:rPr lang="en-US" altLang="zh-CN" dirty="0"/>
              <a:t>---&gt;</a:t>
            </a:r>
            <a:endParaRPr lang="zh-CN" altLang="en-US" dirty="0"/>
          </a:p>
        </p:txBody>
      </p:sp>
      <p:cxnSp>
        <p:nvCxnSpPr>
          <p:cNvPr id="13" name="连接符: 曲线 12"/>
          <p:cNvCxnSpPr/>
          <p:nvPr/>
        </p:nvCxnSpPr>
        <p:spPr>
          <a:xfrm rot="10800000" flipV="1">
            <a:off x="7177415" y="4077222"/>
            <a:ext cx="783265" cy="447753"/>
          </a:xfrm>
          <a:prstGeom prst="curvedConnector3">
            <a:avLst>
              <a:gd name="adj1" fmla="val 1019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/>
          <p:cNvCxnSpPr/>
          <p:nvPr/>
        </p:nvCxnSpPr>
        <p:spPr>
          <a:xfrm rot="10800000">
            <a:off x="6256569" y="4077223"/>
            <a:ext cx="620220" cy="447755"/>
          </a:xfrm>
          <a:prstGeom prst="curvedConnector3">
            <a:avLst>
              <a:gd name="adj1" fmla="val -105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790586" y="40772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进栈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962844" y="40989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出栈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94347" y="3676591"/>
            <a:ext cx="4579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栈的常见运算： </a:t>
            </a:r>
            <a:endParaRPr lang="en-US" altLang="zh-CN" sz="2400" dirty="0"/>
          </a:p>
          <a:p>
            <a:r>
              <a:rPr lang="zh-CN" altLang="en-US" sz="2400" dirty="0"/>
              <a:t>       进栈或入栈（表尾插入）</a:t>
            </a:r>
            <a:endParaRPr lang="en-US" altLang="zh-CN" sz="2400" dirty="0"/>
          </a:p>
          <a:p>
            <a:r>
              <a:rPr lang="zh-CN" altLang="en-US" sz="2400" dirty="0"/>
              <a:t>       出栈或退栈（表尾删除）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栈的特性：后进先出</a:t>
            </a:r>
            <a:endParaRPr lang="en-US" altLang="zh-CN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3535" y="3065037"/>
            <a:ext cx="4579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当栈中没有元素时称为 </a:t>
            </a:r>
            <a:r>
              <a:rPr lang="zh-CN" altLang="en-US" sz="2400" dirty="0">
                <a:solidFill>
                  <a:srgbClr val="FF0000"/>
                </a:solidFill>
              </a:rPr>
              <a:t>空栈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7" grpId="0"/>
      <p:bldP spid="28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3.1.1 </a:t>
            </a:r>
            <a:r>
              <a:rPr lang="zh-CN" altLang="en-US" sz="3200" dirty="0">
                <a:solidFill>
                  <a:schemeClr val="bg1"/>
                </a:solidFill>
              </a:rPr>
              <a:t>栈的定义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74" y="2067250"/>
            <a:ext cx="2217774" cy="28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4168406" y="1351754"/>
            <a:ext cx="4579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、砌墙的砖头</a:t>
            </a:r>
            <a:r>
              <a:rPr lang="en-US" altLang="zh-CN" sz="2400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后来居上  </a:t>
            </a:r>
            <a:endParaRPr lang="en-US" altLang="zh-CN" sz="2400" b="0" i="0" dirty="0">
              <a:solidFill>
                <a:srgbClr val="63636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6"/>
              <p:cNvGraphicFramePr>
                <a:graphicFrameLocks noGrp="1"/>
              </p:cNvGraphicFramePr>
              <p:nvPr/>
            </p:nvGraphicFramePr>
            <p:xfrm>
              <a:off x="1561747" y="2704919"/>
              <a:ext cx="1113645" cy="2170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645"/>
                  </a:tblGrid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6"/>
              <p:cNvGraphicFramePr>
                <a:graphicFrameLocks noGrp="1"/>
              </p:cNvGraphicFramePr>
              <p:nvPr/>
            </p:nvGraphicFramePr>
            <p:xfrm>
              <a:off x="1561747" y="2704919"/>
              <a:ext cx="1113645" cy="2170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645"/>
                  </a:tblGrid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</a:blipFill>
                      </a:tcPr>
                    </a:tc>
                  </a:tr>
                  <a:tr h="39964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6" name="文本框 15"/>
          <p:cNvSpPr txBox="1"/>
          <p:nvPr/>
        </p:nvSpPr>
        <p:spPr>
          <a:xfrm>
            <a:off x="477857" y="434952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栈底</a:t>
            </a:r>
            <a:r>
              <a:rPr lang="en-US" altLang="zh-CN" dirty="0"/>
              <a:t>---&gt;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6568" y="270491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栈顶</a:t>
            </a:r>
            <a:r>
              <a:rPr lang="en-US" altLang="zh-CN" dirty="0"/>
              <a:t>---&gt;</a:t>
            </a:r>
            <a:endParaRPr lang="zh-CN" altLang="en-US" dirty="0"/>
          </a:p>
        </p:txBody>
      </p:sp>
      <p:cxnSp>
        <p:nvCxnSpPr>
          <p:cNvPr id="19" name="连接符: 曲线 18"/>
          <p:cNvCxnSpPr/>
          <p:nvPr/>
        </p:nvCxnSpPr>
        <p:spPr>
          <a:xfrm rot="10800000" flipV="1">
            <a:off x="2281212" y="2257165"/>
            <a:ext cx="783265" cy="447753"/>
          </a:xfrm>
          <a:prstGeom prst="curvedConnector3">
            <a:avLst>
              <a:gd name="adj1" fmla="val 1019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/>
          <p:cNvCxnSpPr/>
          <p:nvPr/>
        </p:nvCxnSpPr>
        <p:spPr>
          <a:xfrm rot="10800000">
            <a:off x="1360366" y="2257166"/>
            <a:ext cx="620220" cy="447755"/>
          </a:xfrm>
          <a:prstGeom prst="curvedConnector3">
            <a:avLst>
              <a:gd name="adj1" fmla="val -105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94383" y="2257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进栈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066641" y="22788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出栈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061638" y="5106082"/>
            <a:ext cx="4579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史记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汲郑列传</a:t>
            </a:r>
            <a:r>
              <a:rPr lang="en-US" altLang="zh-CN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》   </a:t>
            </a:r>
            <a:r>
              <a:rPr lang="zh-CN" altLang="en-US" sz="24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陛下用群臣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,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如积薪耳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,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后来者居上“  。</a:t>
            </a:r>
            <a:endParaRPr lang="en-US" altLang="zh-CN" sz="2400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3.1.1 </a:t>
            </a:r>
            <a:r>
              <a:rPr lang="zh-CN" altLang="en-US" sz="3200" dirty="0">
                <a:solidFill>
                  <a:schemeClr val="bg1"/>
                </a:solidFill>
              </a:rPr>
              <a:t>栈的定义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69100" y="1046208"/>
            <a:ext cx="7117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63636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你还能想到哪些生活中的例子是后进先出？</a:t>
            </a:r>
            <a:endParaRPr lang="en-US" altLang="zh-CN" sz="2800" b="0" i="0" dirty="0">
              <a:solidFill>
                <a:srgbClr val="63636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350367" y="1665303"/>
            <a:ext cx="3661803" cy="1923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31" y="1729320"/>
            <a:ext cx="2522887" cy="16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331926" y="238732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电梯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4306209" y="1635874"/>
            <a:ext cx="4770556" cy="1866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460905" y="2026250"/>
            <a:ext cx="678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浏览器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99" y="1776342"/>
            <a:ext cx="3667251" cy="1492486"/>
          </a:xfrm>
          <a:prstGeom prst="rect">
            <a:avLst/>
          </a:prstGeom>
        </p:spPr>
      </p:pic>
      <p:sp>
        <p:nvSpPr>
          <p:cNvPr id="34" name="矩形: 圆角 33"/>
          <p:cNvSpPr/>
          <p:nvPr/>
        </p:nvSpPr>
        <p:spPr>
          <a:xfrm>
            <a:off x="143715" y="4119124"/>
            <a:ext cx="3868455" cy="1923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47113" y="5418923"/>
            <a:ext cx="21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文本编辑器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40" y="4293906"/>
            <a:ext cx="3661803" cy="1099093"/>
          </a:xfrm>
          <a:prstGeom prst="rect">
            <a:avLst/>
          </a:prstGeom>
        </p:spPr>
      </p:pic>
      <p:sp>
        <p:nvSpPr>
          <p:cNvPr id="37" name="矩形: 圆角 36"/>
          <p:cNvSpPr/>
          <p:nvPr/>
        </p:nvSpPr>
        <p:spPr>
          <a:xfrm>
            <a:off x="4213942" y="3659203"/>
            <a:ext cx="4786343" cy="2697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412241" y="4252281"/>
            <a:ext cx="1049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手机通话记录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44" y="3701170"/>
            <a:ext cx="2509173" cy="2613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/>
      <p:bldP spid="31" grpId="0" animBg="1"/>
      <p:bldP spid="32" grpId="0"/>
      <p:bldP spid="34" grpId="0" animBg="1"/>
      <p:bldP spid="35" grpId="0"/>
      <p:bldP spid="37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上次课回顾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760612" y="1728063"/>
            <a:ext cx="7894290" cy="2487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分解顺序表尾奇偶两部分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二进制数加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  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3.1.1 </a:t>
            </a:r>
            <a:r>
              <a:rPr lang="zh-CN" altLang="en-US" sz="3200" dirty="0">
                <a:solidFill>
                  <a:schemeClr val="bg1"/>
                </a:solidFill>
              </a:rPr>
              <a:t>栈的定义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8873" y="20540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栈底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4576" y="21057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栈顶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761387" y="1229653"/>
              <a:ext cx="5621226" cy="7006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871"/>
                    <a:gridCol w="936871"/>
                    <a:gridCol w="936871"/>
                    <a:gridCol w="936871"/>
                    <a:gridCol w="936871"/>
                    <a:gridCol w="936871"/>
                  </a:tblGrid>
                  <a:tr h="700654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200" dirty="0"/>
                            <a:t>  …</a:t>
                          </a:r>
                          <a:endParaRPr lang="zh-CN" alt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761387" y="1229653"/>
              <a:ext cx="5621226" cy="7006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36871"/>
                    <a:gridCol w="936871"/>
                    <a:gridCol w="936871"/>
                    <a:gridCol w="936871"/>
                    <a:gridCol w="936871"/>
                    <a:gridCol w="936871"/>
                  </a:tblGrid>
                  <a:tr h="70040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200" dirty="0"/>
                            <a:t>  …</a:t>
                          </a:r>
                          <a:endParaRPr lang="zh-CN" alt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矩形: 圆角 3"/>
          <p:cNvSpPr/>
          <p:nvPr/>
        </p:nvSpPr>
        <p:spPr>
          <a:xfrm>
            <a:off x="559398" y="3745032"/>
            <a:ext cx="8025204" cy="1796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首先他是一个线性表，也就是说，栈元素具有线性关系，即前驱后继关系。 </a:t>
            </a:r>
            <a:endParaRPr lang="en-US" altLang="zh-CN" sz="2000" dirty="0"/>
          </a:p>
          <a:p>
            <a:r>
              <a:rPr lang="zh-CN" altLang="en-US" sz="2000" dirty="0"/>
              <a:t>栈是一种特殊的线性表，它的特殊之处就在于限制了这个线性表的插入和删除位置，他始终只在栈顶进行。这也就使得：栈底是固定的，最先进栈的只能在栈底。 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581684" y="2925387"/>
            <a:ext cx="3993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理解栈的定义需要注意：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3.1.1 </a:t>
            </a:r>
            <a:r>
              <a:rPr lang="zh-CN" altLang="en-US" sz="3200" dirty="0">
                <a:solidFill>
                  <a:schemeClr val="bg1"/>
                </a:solidFill>
              </a:rPr>
              <a:t>栈的定义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6919" y="932467"/>
            <a:ext cx="8048431" cy="5925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栈的抽象数据类型定义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数据元素：可以是任意类型的数据，但必须属于同一个数据对象。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关系：栈中数据元素之间是线性关系。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(1)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InitStack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(S)    (2)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ClearStack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(S)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(3)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IsEmpty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(S)    (4)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IsFull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(S)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(5) Push(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S,x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       (6) Pop(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S,x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(7)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GetTop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S,x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栈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44646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栈的定义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3.1.2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栈的表示和实现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栈的应用举例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1164" y="1428573"/>
            <a:ext cx="798167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栈在计算机中主要有两种基本的存储结构：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顺序存储结构和链式存储结构。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链栈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0018" y="742187"/>
            <a:ext cx="8663860" cy="3144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用一组连续的存储单元依次存放自栈底到栈顶的数据元素。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0018" y="4058407"/>
            <a:ext cx="8486651" cy="148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设一个位置指针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栈顶指针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动态指示栈顶元素在顺序栈中的位置。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018" y="5712634"/>
            <a:ext cx="4579088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top=-1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表示空栈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0692" y="1157708"/>
            <a:ext cx="8302616" cy="4182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顺序栈的存储结构用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语言定义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</a:t>
            </a:r>
            <a:r>
              <a:rPr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Stack_Size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用来存放栈中元素的一维数组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Stack_Size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int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用来存放栈顶元素的下标，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表示空栈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83085" y="1183625"/>
            <a:ext cx="6763390" cy="3790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）出栈    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）取栈顶元素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）两栈共享技术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6607" y="1158573"/>
            <a:ext cx="3775393" cy="324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0" y="2106375"/>
            <a:ext cx="4100033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构造一个空栈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S-&gt;top=-1;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右 9"/>
          <p:cNvSpPr/>
          <p:nvPr/>
        </p:nvSpPr>
        <p:spPr>
          <a:xfrm rot="1774403">
            <a:off x="2869641" y="2503690"/>
            <a:ext cx="1709471" cy="4343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6607" y="1158573"/>
            <a:ext cx="3775393" cy="324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1681" y="4031110"/>
            <a:ext cx="6632319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IsEmpty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为空栈时返回值为真，反之返回假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return (S-&gt;top==-1?TRUE:FALSE);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/>
          <p:cNvSpPr/>
          <p:nvPr/>
        </p:nvSpPr>
        <p:spPr>
          <a:xfrm rot="3040607">
            <a:off x="2600680" y="3275520"/>
            <a:ext cx="1673304" cy="4343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6607" y="1158573"/>
            <a:ext cx="3775393" cy="26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1285" y="4228462"/>
            <a:ext cx="7175619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IsFull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为满时返回值为真，反之返回假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return (S-&gt;top==Stack_Size-1?TRUE:FALSE);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/>
          <p:cNvSpPr/>
          <p:nvPr/>
        </p:nvSpPr>
        <p:spPr>
          <a:xfrm rot="3040607">
            <a:off x="2619593" y="3743424"/>
            <a:ext cx="802117" cy="5133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4281" y="100493"/>
            <a:ext cx="8955438" cy="220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分解顺序表为奇偶两部分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已知顺序表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中的数据元素类型为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int,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设计算法将其调整为左右两部分，左边的元素（即排在前面的）均为奇数，右边所有元素（即排在后面的）均为偶数，并要求算法的时间复杂度为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O(n),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281" y="2407072"/>
            <a:ext cx="8936829" cy="358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题目要求空间复杂度为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：将位于表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左半部分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的偶数与位于表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右半部分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的奇数通过一个辅助变量进行交换。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设置两个位置指示器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j,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初值为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j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初值为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L-&gt;last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偶数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时，则将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交换；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为奇数，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为偶数，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这样既可以保证算法的时间复杂度为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，亦可保证空间复杂度为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3085" y="1183625"/>
            <a:ext cx="6763390" cy="36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）进栈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）出栈    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）取栈顶元素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）两栈共享技术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1419688" y="2101140"/>
          <a:ext cx="1054202" cy="2330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202"/>
              </a:tblGrid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68258" y="1370294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1043" y="4756860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top-&gt;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838075" y="1370294"/>
            <a:ext cx="6244965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Push(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if(S-&gt;top==Stack_Size-1)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return (FALSE);/*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栈已满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S-&gt;top++;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[S-&gt;top]=x;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return (TRUE);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3125 L 0.00104 -0.03102 L 0.00104 -0.1081 L 0.00104 -0.10787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00104 0.378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7908" y="2468784"/>
            <a:ext cx="8404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进栈：     判断上溢      避免栈满进栈</a:t>
            </a:r>
            <a:endParaRPr lang="en-US" altLang="zh-CN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40405" y="3721176"/>
            <a:ext cx="80749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出栈：     判断下溢      避免空出栈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3085" y="1183625"/>
            <a:ext cx="6763390" cy="3790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）出栈    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）取栈顶元素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）两栈共享技术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4367" y="971876"/>
            <a:ext cx="7592143" cy="556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Pop(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*x)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的栈顶元素弹出，放到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所指的存储空间中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if(S-&gt;top==-1)  return (FALSE);/*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栈为空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else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*x=S-&gt;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[S-&gt;top];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S-&gt;top--;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修改栈顶指针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return (TRUE);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6"/>
          <p:cNvGraphicFramePr>
            <a:graphicFrameLocks noGrp="1"/>
          </p:cNvGraphicFramePr>
          <p:nvPr/>
        </p:nvGraphicFramePr>
        <p:xfrm>
          <a:off x="7649488" y="2796335"/>
          <a:ext cx="1054202" cy="2330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202"/>
              </a:tblGrid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6600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A</a:t>
                      </a:r>
                      <a:endParaRPr lang="zh-CN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59466" y="4225228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S-&gt;top </a:t>
            </a:r>
            <a:r>
              <a:rPr lang="en-US" altLang="zh-CN" sz="2400" b="1" dirty="0">
                <a:sym typeface="Wingdings" panose="05000000000000000000" pitchFamily="2" charset="2"/>
              </a:rPr>
              <a:t>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006510" y="422522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1.48148E-6 L 0.00017 0.00023 C -0.00348 0.02222 -0.00365 0.02129 -0.00486 0.05463 C -0.00504 0.05926 -0.004 0.07222 -0.00348 0.07778 L -0.00348 0.07847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3085" y="1183625"/>
            <a:ext cx="6763390" cy="36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）出栈            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）取栈顶元素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）两栈共享技术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6040" y="965479"/>
            <a:ext cx="8725466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读取栈顶元素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GetTop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SeqStack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*x)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的栈顶元素弹出，放到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所指的存储空间中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但栈顶指针保持不变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if(S-&gt;top==-1)  return (FALSE);/*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栈为空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else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*x=S-&gt;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[S-&gt;top];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return (TRUE);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649488" y="2796335"/>
          <a:ext cx="1054202" cy="2330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202"/>
              </a:tblGrid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E</a:t>
                      </a:r>
                      <a:endParaRPr lang="zh-CN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D</a:t>
                      </a:r>
                      <a:endParaRPr lang="zh-CN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C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B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466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A</a:t>
                      </a:r>
                      <a:endParaRPr lang="zh-CN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384546" y="2796335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S-&gt;top </a:t>
            </a:r>
            <a:r>
              <a:rPr lang="en-US" altLang="zh-CN" sz="2000" b="1" dirty="0">
                <a:sym typeface="Wingdings" panose="05000000000000000000" pitchFamily="2" charset="2"/>
              </a:rPr>
              <a:t>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047989" y="3807912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*</a:t>
            </a:r>
            <a:r>
              <a:rPr lang="en-US" altLang="zh-CN" sz="2800" dirty="0">
                <a:solidFill>
                  <a:srgbClr val="0070C0"/>
                </a:solidFill>
              </a:rPr>
              <a:t>x=E</a:t>
            </a:r>
            <a:r>
              <a:rPr lang="zh-CN" altLang="en-US" sz="2800" dirty="0">
                <a:solidFill>
                  <a:srgbClr val="0070C0"/>
                </a:solidFill>
              </a:rPr>
              <a:t>；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3085" y="1183625"/>
            <a:ext cx="6763390" cy="36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顺序栈基本操作的实现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）初始化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）判栈满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）出栈             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）取栈顶元素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）两栈共享技术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3368" y="2110775"/>
            <a:ext cx="809089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提出的原因是什么？是为了解决什么问题的？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3084" y="1285356"/>
            <a:ext cx="465351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009" y="3107064"/>
            <a:ext cx="768198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使用顺序栈，对空间大小难以估计，从而产生有的栈溢出，有的栈空闲的情况，为了解决这一问题，可以让两个栈共享一个足够大的数组空间。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9174" y="2251232"/>
            <a:ext cx="4653516" cy="324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两栈共享栈空间示意图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两栈共享的数据结构定义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初始化操作算法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进栈操作算法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出栈操作算法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33084" y="1285356"/>
            <a:ext cx="4653516" cy="825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0375" y="836841"/>
            <a:ext cx="877934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AdjustSqlist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SeqList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*L)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=0, j=L-&gt;last;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while(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&lt;j)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{   while(L-&gt;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]%2!=0)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/*从表的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半部分开始检测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奇数</a:t>
            </a:r>
            <a:r>
              <a: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 加 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,直到找到偶数为止*/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while(L-&gt;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[j]%2==0) j--;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从表的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半部分开始检测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直到找到奇数为止*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if(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&lt;j)   /*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交换做部分偶数和右部分奇数的位置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{  t=L-&gt;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L-&gt;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[j]=t;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} /*while*/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281" y="100493"/>
            <a:ext cx="895543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分解顺序表尾奇偶两部分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5847" y="769478"/>
            <a:ext cx="65" cy="31225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4914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0603" y="986228"/>
            <a:ext cx="851456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两栈共享栈空间示意图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两个栈：一个连续区域放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主要是利用了栈底位置不变，而栈顶位置动态变化  的特性。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首先为两个栈申请一个共享的一维数组空间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S[M],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将两个栈的栈底分别放在一维数组的两端，分别是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共享栈的空间示意为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top[0]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top[1]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分别为两个栈顶指示器。</a:t>
            </a:r>
            <a:endParaRPr lang="en-US" altLang="zh-CN" sz="24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780784" y="4883559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004160" y="5810138"/>
            <a:ext cx="114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top[0]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76487" y="5810138"/>
            <a:ext cx="1217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top[1]</a:t>
            </a:r>
            <a:endParaRPr lang="zh-CN" altLang="en-US" sz="24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457183" y="5254399"/>
            <a:ext cx="0" cy="455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5501013" y="5254399"/>
            <a:ext cx="0" cy="4558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8830" y="4515782"/>
            <a:ext cx="8139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Stack:     0                                                                  M-1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3212" y="1193197"/>
            <a:ext cx="8211269" cy="546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两栈共享数据结构定义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  M 100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struct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Stack[M];   /*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表示栈区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top[2];  /*top[0]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top[1]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分别表示为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两个栈顶指示器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DqStack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2522" y="1374824"/>
            <a:ext cx="6344892" cy="417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两栈共享的初始化操作算法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DqStack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*S)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S-&gt;top[0]=-1;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S-&gt;top[1]=M;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23387" y="6167881"/>
            <a:ext cx="2057400" cy="365125"/>
          </a:xfrm>
        </p:spPr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0661" y="903093"/>
            <a:ext cx="869978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两栈共享的进栈操作算法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Push(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DqStack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*S,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把数据元素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S-&gt;top[0]+1==S-&gt;top[1]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栈已满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return (FALSE);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switch(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case 0: S-&gt;top[0]++; S-&gt;Stack[S-&gt;top[0]]=x; break;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case 1: S-&gt;top[1]--; S-&gt;Stack[S-&gt;top[1]]=x; break;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default:  return (FALSE);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return (TRUE);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0221" y="1173316"/>
            <a:ext cx="198056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注意 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1800" dirty="0"/>
              <a:t> </a:t>
            </a:r>
            <a:r>
              <a:rPr lang="zh-CN" altLang="en-US" sz="1800" dirty="0"/>
              <a:t>指向的是栈变化的方向，可以是左侧也可以是右侧</a:t>
            </a:r>
            <a:endParaRPr lang="zh-CN" altLang="en-US" sz="1800" dirty="0"/>
          </a:p>
        </p:txBody>
      </p:sp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004160" y="5165603"/>
          <a:ext cx="5271111" cy="52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</a:tblGrid>
              <a:tr h="527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440739" y="6167881"/>
            <a:ext cx="114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top[0]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69016" y="4199286"/>
            <a:ext cx="1217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top[1]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013021" y="5692621"/>
            <a:ext cx="0" cy="455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877833" y="4677728"/>
            <a:ext cx="0" cy="481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50731" y="4614589"/>
            <a:ext cx="6745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Stack:     0                                                    M-1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027939" y="5223019"/>
            <a:ext cx="322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X</a:t>
            </a:r>
            <a:endParaRPr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06389 0 L -0.06389 0 " pathEditMode="relative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06389 0 L -0.06389 0 " pathEditMode="relative" ptsTypes="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5321" y="1583710"/>
            <a:ext cx="7836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 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00661" y="903093"/>
            <a:ext cx="869978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两栈共享的出栈操作算法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Pop(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DqStack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*S,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                                     /*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号堆栈中弹出栈顶元素并送到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中，例如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switch(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case 0: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S-&gt;top[0]==-1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(FALSE);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*x= S-&gt;Stack[S-&gt;top[0]];  S-&gt;top[0]--;   break;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case 1:  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S-&gt;top[1]==M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(FALSE);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*x= S-&gt;Stack[S-&gt;top[1]];  S-&gt;top[1]++;   break;     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default:  return (FALSE);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return (TRUE);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4"/>
          <p:cNvGraphicFramePr>
            <a:graphicFrameLocks noGrp="1"/>
          </p:cNvGraphicFramePr>
          <p:nvPr/>
        </p:nvGraphicFramePr>
        <p:xfrm>
          <a:off x="3004160" y="5165603"/>
          <a:ext cx="5271111" cy="52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  <a:gridCol w="585679"/>
              </a:tblGrid>
              <a:tr h="5270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440739" y="6167881"/>
            <a:ext cx="114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top[0]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269016" y="4199286"/>
            <a:ext cx="1217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top[1]</a:t>
            </a:r>
            <a:endParaRPr lang="zh-CN" altLang="en-US" sz="2400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013021" y="5692621"/>
            <a:ext cx="0" cy="4558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50731" y="4614589"/>
            <a:ext cx="6745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Stack:     0                                                    M-1</a:t>
            </a:r>
            <a:endParaRPr lang="zh-CN" altLang="en-US" sz="24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877833" y="4677728"/>
            <a:ext cx="0" cy="481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644768" y="5158871"/>
            <a:ext cx="324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E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077465" y="5784176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*x=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486 L -0.00086 0.00486 C -0.00104 0.00764 -0.00104 0.01042 -0.00138 0.01319 C -0.00173 0.01551 -0.00277 0.01759 -0.0026 0.01991 C -0.0026 0.02731 -0.00156 0.03449 -0.00086 0.0419 C -0.00017 0.05 0.0007 0.04907 0.00105 0.06042 C 0.00122 0.07315 0.00105 0.08588 0.00105 0.09861 L 0.00105 0.09861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284 -0.0125 0.00208 -0.00393 0.03541 -0.00347 C 0.04427 -0.00347 0.05312 -0.00347 0.06215 -0.00347 L 0.06215 -0.00347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284 -0.0125 0.00208 -0.00393 0.03541 -0.00347 C 0.04427 -0.00347 0.05312 -0.00347 0.06215 -0.00347 L 0.06215 -0.00347 " pathEditMode="relative" ptsTypes="AAA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6761" y="979383"/>
            <a:ext cx="8697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两栈共享出栈    判断下溢（栈空）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两栈共享技术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212" y="3319217"/>
            <a:ext cx="789682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if(s-&gt;top[0]==-1 &amp;&amp; s-&gt;top[1]==M)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对吗？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3212" y="4995811"/>
            <a:ext cx="7191826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判断下溢的时候要看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确定出栈位置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212" y="1848997"/>
            <a:ext cx="6778495" cy="58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if(s-&gt;top[0]==-1 || s-&gt;top[1]==M)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对吗？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22139" y="2504554"/>
            <a:ext cx="5900194" cy="58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号栈空和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号栈空没有必然联系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22139" y="3986874"/>
            <a:ext cx="743384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不对，出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号栈或出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号栈， 不能强制要求两个都为空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3905" y="2948697"/>
            <a:ext cx="6673577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个栈共享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个空间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如何做？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近乎平均地分成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份，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其实，这就不适合用顺序栈表达。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6426" y="40689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312" y="1485451"/>
            <a:ext cx="79853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若栈的数目多于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个，如何实现共享空间？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86399" y="5517278"/>
            <a:ext cx="4578178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解决该问题：链栈。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2001" y="1371182"/>
            <a:ext cx="7981672" cy="4437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栈在计算机中主要有两种基本的存储结构：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顺序存储结构和链式存储结构。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--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--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链栈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3.1.2 </a:t>
            </a:r>
            <a:r>
              <a:rPr lang="zh-CN" altLang="en-US" sz="3200" dirty="0">
                <a:solidFill>
                  <a:schemeClr val="bg1"/>
                </a:solidFill>
              </a:rPr>
              <a:t>栈的表示和实现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7053" y="1114417"/>
            <a:ext cx="5894737" cy="463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FF0000"/>
                </a:solidFill>
              </a:rPr>
              <a:t>链 栈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ym typeface="Wingdings" panose="05000000000000000000" pitchFamily="2" charset="2"/>
              </a:rPr>
              <a:t> </a:t>
            </a:r>
            <a:r>
              <a:rPr lang="zh-CN" altLang="en-US" sz="3200" b="1" dirty="0"/>
              <a:t>链栈的定义及示意图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ym typeface="Wingdings" panose="05000000000000000000" pitchFamily="2" charset="2"/>
              </a:rPr>
              <a:t> </a:t>
            </a:r>
            <a:r>
              <a:rPr lang="zh-CN" altLang="en-US" sz="3200" b="1" dirty="0"/>
              <a:t>用</a:t>
            </a:r>
            <a:r>
              <a:rPr lang="en-US" altLang="zh-CN" sz="3200" b="1" dirty="0"/>
              <a:t>C</a:t>
            </a:r>
            <a:r>
              <a:rPr lang="zh-CN" altLang="en-US" sz="3200" b="1" dirty="0"/>
              <a:t>语言定义的链栈结构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ym typeface="Wingdings" panose="05000000000000000000" pitchFamily="2" charset="2"/>
              </a:rPr>
              <a:t> </a:t>
            </a:r>
            <a:r>
              <a:rPr lang="zh-CN" altLang="en-US" sz="3200" b="1" dirty="0"/>
              <a:t>链栈的进栈操作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ym typeface="Wingdings" panose="05000000000000000000" pitchFamily="2" charset="2"/>
              </a:rPr>
              <a:t> </a:t>
            </a:r>
            <a:r>
              <a:rPr lang="zh-CN" altLang="en-US" sz="3200" b="1" dirty="0"/>
              <a:t>链栈的出栈操作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ym typeface="Wingdings" panose="05000000000000000000" pitchFamily="2" charset="2"/>
              </a:rPr>
              <a:t> </a:t>
            </a:r>
            <a:r>
              <a:rPr lang="zh-CN" altLang="en-US" sz="3200" b="1" dirty="0"/>
              <a:t>多栈运算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4230" y="970567"/>
            <a:ext cx="781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链栈的定义及示意图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链栈：即采用链表作为存储结构实现的栈。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724233" y="494385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227818" y="494385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877221" y="493543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384676" y="493659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3" idx="1"/>
          </p:cNvCxnSpPr>
          <p:nvPr/>
        </p:nvCxnSpPr>
        <p:spPr>
          <a:xfrm flipV="1">
            <a:off x="2391500" y="5228698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endCxn id="7" idx="1"/>
          </p:cNvCxnSpPr>
          <p:nvPr/>
        </p:nvCxnSpPr>
        <p:spPr>
          <a:xfrm>
            <a:off x="964715" y="5235438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5632869" y="492933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5140324" y="493050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5" name="直接箭头连接符 34"/>
          <p:cNvCxnSpPr>
            <a:endCxn id="34" idx="1"/>
          </p:cNvCxnSpPr>
          <p:nvPr/>
        </p:nvCxnSpPr>
        <p:spPr>
          <a:xfrm>
            <a:off x="4123493" y="5217931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7426117" y="4944511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6933572" y="494567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>
            <a:endCxn id="39" idx="1"/>
          </p:cNvCxnSpPr>
          <p:nvPr/>
        </p:nvCxnSpPr>
        <p:spPr>
          <a:xfrm>
            <a:off x="5916741" y="5233103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73194" y="4866106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top</a:t>
            </a:r>
            <a:endParaRPr lang="zh-CN" altLang="en-US" sz="200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762000" y="58004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用链表表示栈区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64230" y="2143962"/>
            <a:ext cx="64786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 node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data;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struct  node  *next;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7455" y="1037086"/>
            <a:ext cx="8473186" cy="289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 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建立一个带头结点的线性链表，用以存放输入的二进制数，链表中每个结点的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域存放一个二进制位，并在此链表上实现对二进制数加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6560" y="981194"/>
            <a:ext cx="80987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链栈的进栈操作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2000" b="1" dirty="0"/>
              <a:t>int  Push(</a:t>
            </a:r>
            <a:r>
              <a:rPr lang="en-US" altLang="zh-CN" sz="2000" b="1" dirty="0" err="1"/>
              <a:t>LinkStack</a:t>
            </a:r>
            <a:r>
              <a:rPr lang="en-US" altLang="zh-CN" sz="2000" b="1" dirty="0"/>
              <a:t> top, </a:t>
            </a:r>
            <a:r>
              <a:rPr lang="en-US" altLang="zh-CN" sz="2000" b="1" dirty="0" err="1"/>
              <a:t>StackElementType</a:t>
            </a:r>
            <a:r>
              <a:rPr lang="en-US" altLang="zh-CN" sz="2000" b="1" dirty="0"/>
              <a:t> x )</a:t>
            </a:r>
            <a:endParaRPr lang="en-US" altLang="zh-CN" sz="2000" b="1" dirty="0"/>
          </a:p>
          <a:p>
            <a:r>
              <a:rPr lang="en-US" altLang="zh-CN" sz="2000" b="1" dirty="0"/>
              <a:t>/*</a:t>
            </a:r>
            <a:r>
              <a:rPr lang="zh-CN" altLang="en-US" sz="2000" b="1" dirty="0"/>
              <a:t>将数据元素</a:t>
            </a:r>
            <a:r>
              <a:rPr lang="en-US" altLang="zh-CN" sz="2000" b="1" dirty="0"/>
              <a:t>x</a:t>
            </a:r>
            <a:r>
              <a:rPr lang="zh-CN" altLang="en-US" sz="2000" b="1" dirty="0"/>
              <a:t>压入栈</a:t>
            </a:r>
            <a:r>
              <a:rPr lang="en-US" altLang="zh-CN" sz="2000" b="1" dirty="0"/>
              <a:t>top</a:t>
            </a:r>
            <a:r>
              <a:rPr lang="zh-CN" altLang="en-US" sz="2000" b="1" dirty="0"/>
              <a:t>中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{</a:t>
            </a:r>
            <a:endParaRPr lang="en-US" altLang="zh-CN" sz="2000" b="1" dirty="0"/>
          </a:p>
          <a:p>
            <a:r>
              <a:rPr lang="en-US" altLang="zh-CN" sz="2000" b="1" dirty="0"/>
              <a:t>       </a:t>
            </a:r>
            <a:r>
              <a:rPr lang="en-US" altLang="zh-CN" sz="2000" b="1" dirty="0" err="1"/>
              <a:t>LinkStackNode</a:t>
            </a:r>
            <a:r>
              <a:rPr lang="zh-CN" altLang="en-US" sz="2000" b="1" dirty="0"/>
              <a:t>* </a:t>
            </a:r>
            <a:r>
              <a:rPr lang="en-US" altLang="zh-CN" sz="2000" b="1" dirty="0"/>
              <a:t>temp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r>
              <a:rPr lang="en-US" altLang="zh-CN" sz="2000" b="1" dirty="0"/>
              <a:t>       temp = 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 *)malloc(</a:t>
            </a:r>
            <a:r>
              <a:rPr lang="en-US" altLang="zh-CN" sz="2000" b="1" dirty="0" err="1"/>
              <a:t>sizeof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));</a:t>
            </a:r>
            <a:endParaRPr lang="en-US" altLang="zh-CN" sz="2000" b="1" dirty="0"/>
          </a:p>
          <a:p>
            <a:r>
              <a:rPr lang="en-US" altLang="zh-CN" sz="2000" b="1" dirty="0"/>
              <a:t>       if(temp==NULL)  return (FALSE);  /*</a:t>
            </a:r>
            <a:r>
              <a:rPr lang="zh-CN" altLang="en-US" sz="2000" b="1" dirty="0"/>
              <a:t>申请空间失败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       temp-&gt;data=x;  temp-&gt;next=top-&gt;next; </a:t>
            </a:r>
            <a:endParaRPr lang="en-US" altLang="zh-CN" sz="2000" b="1" dirty="0"/>
          </a:p>
          <a:p>
            <a:r>
              <a:rPr lang="en-US" altLang="zh-CN" sz="2000" b="1" dirty="0"/>
              <a:t>       top-&gt;next=temp;  /*</a:t>
            </a:r>
            <a:r>
              <a:rPr lang="zh-CN" altLang="en-US" sz="2000" b="1" dirty="0"/>
              <a:t>修改当前栈顶指针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       return(TRUE);    </a:t>
            </a:r>
            <a:endParaRPr lang="en-US" altLang="zh-CN" sz="2000" b="1" dirty="0"/>
          </a:p>
          <a:p>
            <a:r>
              <a:rPr lang="en-US" altLang="zh-CN" sz="2000" b="1" dirty="0"/>
              <a:t>}</a:t>
            </a:r>
            <a:endParaRPr lang="en-US" altLang="zh-CN" sz="2000" b="1" dirty="0"/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719913" y="483991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223498" y="483991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969421" y="483149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476876" y="483265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>
            <a:endCxn id="12" idx="1"/>
          </p:cNvCxnSpPr>
          <p:nvPr/>
        </p:nvCxnSpPr>
        <p:spPr>
          <a:xfrm flipV="1">
            <a:off x="3483700" y="5124753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endCxn id="8" idx="1"/>
          </p:cNvCxnSpPr>
          <p:nvPr/>
        </p:nvCxnSpPr>
        <p:spPr>
          <a:xfrm>
            <a:off x="1960395" y="5131493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725069" y="482539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6232524" y="482655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8" idx="1"/>
          </p:cNvCxnSpPr>
          <p:nvPr/>
        </p:nvCxnSpPr>
        <p:spPr>
          <a:xfrm>
            <a:off x="5215693" y="5113986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4134083" y="5746301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3641538" y="574746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X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968874" y="4762161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top</a:t>
            </a:r>
            <a:endParaRPr lang="zh-CN" altLang="en-US" sz="2000" b="1" dirty="0"/>
          </a:p>
        </p:txBody>
      </p:sp>
      <p:cxnSp>
        <p:nvCxnSpPr>
          <p:cNvPr id="24" name="连接符: 肘形 23"/>
          <p:cNvCxnSpPr>
            <a:endCxn id="12" idx="2"/>
          </p:cNvCxnSpPr>
          <p:nvPr/>
        </p:nvCxnSpPr>
        <p:spPr>
          <a:xfrm rot="5400000" flipH="1" flipV="1">
            <a:off x="4287091" y="5655556"/>
            <a:ext cx="674760" cy="197354"/>
          </a:xfrm>
          <a:prstGeom prst="bentConnector3">
            <a:avLst>
              <a:gd name="adj1" fmla="val 10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/>
          <p:cNvCxnSpPr>
            <a:endCxn id="21" idx="1"/>
          </p:cNvCxnSpPr>
          <p:nvPr/>
        </p:nvCxnSpPr>
        <p:spPr>
          <a:xfrm rot="16200000" flipH="1">
            <a:off x="3152263" y="5550289"/>
            <a:ext cx="806784" cy="17176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23891" y="5838345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temp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6560" y="981194"/>
            <a:ext cx="80987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链栈的出栈操作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2000" b="1" dirty="0"/>
              <a:t>int  Push(</a:t>
            </a:r>
            <a:r>
              <a:rPr lang="en-US" altLang="zh-CN" sz="2000" b="1" dirty="0" err="1"/>
              <a:t>LinkStack</a:t>
            </a:r>
            <a:r>
              <a:rPr lang="en-US" altLang="zh-CN" sz="2000" b="1" dirty="0"/>
              <a:t> top, </a:t>
            </a:r>
            <a:r>
              <a:rPr lang="en-US" altLang="zh-CN" sz="2000" b="1" dirty="0" err="1"/>
              <a:t>StackElementType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*</a:t>
            </a:r>
            <a:r>
              <a:rPr lang="en-US" altLang="zh-CN" sz="2000" b="1" dirty="0"/>
              <a:t>x )</a:t>
            </a:r>
            <a:endParaRPr lang="en-US" altLang="zh-CN" sz="2000" b="1" dirty="0"/>
          </a:p>
          <a:p>
            <a:r>
              <a:rPr lang="en-US" altLang="zh-CN" sz="2000" b="1" dirty="0"/>
              <a:t>/*</a:t>
            </a:r>
            <a:r>
              <a:rPr lang="zh-CN" altLang="en-US" sz="2000" b="1" dirty="0"/>
              <a:t>将栈</a:t>
            </a:r>
            <a:r>
              <a:rPr lang="en-US" altLang="zh-CN" sz="2000" b="1" dirty="0"/>
              <a:t>top</a:t>
            </a:r>
            <a:r>
              <a:rPr lang="zh-CN" altLang="en-US" sz="2000" b="1" dirty="0"/>
              <a:t>的栈顶元素弹出，放到</a:t>
            </a:r>
            <a:r>
              <a:rPr lang="en-US" altLang="zh-CN" sz="2000" b="1" dirty="0"/>
              <a:t>x</a:t>
            </a:r>
            <a:r>
              <a:rPr lang="zh-CN" altLang="en-US" sz="2000" b="1" dirty="0"/>
              <a:t>所指的存储空间中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{</a:t>
            </a:r>
            <a:endParaRPr lang="en-US" altLang="zh-CN" sz="2000" b="1" dirty="0"/>
          </a:p>
          <a:p>
            <a:r>
              <a:rPr lang="en-US" altLang="zh-CN" sz="2000" b="1" dirty="0"/>
              <a:t>       </a:t>
            </a:r>
            <a:r>
              <a:rPr lang="en-US" altLang="zh-CN" sz="2000" b="1" dirty="0" err="1"/>
              <a:t>LinkStackNode</a:t>
            </a:r>
            <a:r>
              <a:rPr lang="zh-CN" altLang="en-US" sz="2000" b="1" dirty="0"/>
              <a:t>* </a:t>
            </a:r>
            <a:r>
              <a:rPr lang="en-US" altLang="zh-CN" sz="2000" b="1" dirty="0"/>
              <a:t>temp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r>
              <a:rPr lang="en-US" altLang="zh-CN" sz="2000" b="1" dirty="0"/>
              <a:t>       temp = top-&gt;next; </a:t>
            </a:r>
            <a:endParaRPr lang="en-US" altLang="zh-CN" sz="2000" b="1" dirty="0"/>
          </a:p>
          <a:p>
            <a:r>
              <a:rPr lang="en-US" altLang="zh-CN" sz="2000" b="1" dirty="0"/>
              <a:t>       if(temp==NULL)  return (FALSE);  /*</a:t>
            </a:r>
            <a:r>
              <a:rPr lang="zh-CN" altLang="en-US" sz="2000" b="1" dirty="0"/>
              <a:t>栈为空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       top-&gt;next=temp-&gt;next;  /*</a:t>
            </a:r>
            <a:r>
              <a:rPr lang="zh-CN" altLang="en-US" sz="2000" b="1" dirty="0"/>
              <a:t>修改当前栈顶指针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       *x=temp-&gt;data;</a:t>
            </a:r>
            <a:endParaRPr lang="en-US" altLang="zh-CN" sz="2000" b="1" dirty="0"/>
          </a:p>
          <a:p>
            <a:r>
              <a:rPr lang="en-US" altLang="zh-CN" sz="2000" b="1" dirty="0"/>
              <a:t>       free(temp);</a:t>
            </a:r>
            <a:endParaRPr lang="en-US" altLang="zh-CN" sz="2000" b="1" dirty="0"/>
          </a:p>
          <a:p>
            <a:r>
              <a:rPr lang="en-US" altLang="zh-CN" sz="2000" b="1" dirty="0"/>
              <a:t>       return(TRUE);    </a:t>
            </a:r>
            <a:endParaRPr lang="en-US" altLang="zh-CN" sz="2000" b="1" dirty="0"/>
          </a:p>
          <a:p>
            <a:r>
              <a:rPr lang="en-US" altLang="zh-CN" sz="2000" b="1" dirty="0"/>
              <a:t>}</a:t>
            </a:r>
            <a:endParaRPr lang="en-US" altLang="zh-CN" sz="2000" b="1" dirty="0"/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719913" y="455797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223498" y="455797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969421" y="454955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476876" y="455071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>
            <a:endCxn id="12" idx="1"/>
          </p:cNvCxnSpPr>
          <p:nvPr/>
        </p:nvCxnSpPr>
        <p:spPr>
          <a:xfrm flipV="1">
            <a:off x="3483700" y="4842813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endCxn id="8" idx="1"/>
          </p:cNvCxnSpPr>
          <p:nvPr/>
        </p:nvCxnSpPr>
        <p:spPr>
          <a:xfrm>
            <a:off x="1960395" y="4849553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725069" y="454345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6232524" y="454461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8" idx="1"/>
          </p:cNvCxnSpPr>
          <p:nvPr/>
        </p:nvCxnSpPr>
        <p:spPr>
          <a:xfrm>
            <a:off x="5215693" y="4832046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968874" y="4480221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top</a:t>
            </a:r>
            <a:endParaRPr lang="zh-CN" altLang="en-US" sz="2000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4325442" y="561893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temp</a:t>
            </a:r>
            <a:endParaRPr lang="zh-CN" altLang="en-US" sz="2000" b="1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723148" y="5112509"/>
            <a:ext cx="0" cy="577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/>
          <p:cNvCxnSpPr>
            <a:endCxn id="18" idx="0"/>
          </p:cNvCxnSpPr>
          <p:nvPr/>
        </p:nvCxnSpPr>
        <p:spPr>
          <a:xfrm flipV="1">
            <a:off x="3501636" y="4544618"/>
            <a:ext cx="2977160" cy="96655"/>
          </a:xfrm>
          <a:prstGeom prst="bentConnector4">
            <a:avLst>
              <a:gd name="adj1" fmla="val -719"/>
              <a:gd name="adj2" fmla="val 3365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060142" y="5430841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*x=A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6560" y="981194"/>
            <a:ext cx="809879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多栈运算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将多个链栈的栈顶指针放在一个一维指针数组中来统一管理，从而实现同时管理和使用多个栈。</a:t>
            </a:r>
            <a:endParaRPr lang="en-US" altLang="zh-CN" sz="2400" b="1" dirty="0"/>
          </a:p>
          <a:p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 M   10    /*M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个链栈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 struct  node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StackElementType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data;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struct  node  *next;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LinkStackNode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*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LinkStack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top[M];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6560" y="981194"/>
            <a:ext cx="80987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多栈运算</a:t>
            </a:r>
            <a:r>
              <a:rPr lang="zh-CN" altLang="en-US" sz="2400" b="1" dirty="0">
                <a:solidFill>
                  <a:srgbClr val="FF0000"/>
                </a:solidFill>
              </a:rPr>
              <a:t>： </a:t>
            </a:r>
            <a:r>
              <a:rPr lang="en-US" altLang="zh-CN" sz="2400" b="1" dirty="0"/>
              <a:t>top[0]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top[1], top[2],…,top[M-1]</a:t>
            </a:r>
            <a:r>
              <a:rPr lang="zh-CN" altLang="en-US" sz="2400" b="1" dirty="0"/>
              <a:t>分别是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个链栈的栈顶指针，分别指向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个不同的链栈。</a:t>
            </a:r>
            <a:endParaRPr lang="en-US" altLang="zh-CN" sz="2400" b="1" dirty="0"/>
          </a:p>
        </p:txBody>
      </p:sp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2719913" y="195701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3223498" y="195701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4969421" y="194859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476876" y="194975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箭头连接符 11"/>
          <p:cNvCxnSpPr>
            <a:endCxn id="11" idx="1"/>
          </p:cNvCxnSpPr>
          <p:nvPr/>
        </p:nvCxnSpPr>
        <p:spPr>
          <a:xfrm flipV="1">
            <a:off x="3483700" y="2241853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6725069" y="194249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232524" y="194365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>
            <a:endCxn id="16" idx="1"/>
          </p:cNvCxnSpPr>
          <p:nvPr/>
        </p:nvCxnSpPr>
        <p:spPr>
          <a:xfrm>
            <a:off x="5215693" y="2231086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2708873" y="3500071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3212458" y="3500071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2708873" y="274658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3"/>
          <p:cNvGraphicFramePr>
            <a:graphicFrameLocks noGrp="1"/>
          </p:cNvGraphicFramePr>
          <p:nvPr/>
        </p:nvGraphicFramePr>
        <p:xfrm>
          <a:off x="3212458" y="2746588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4958381" y="273816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4465836" y="273932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7" name="直接箭头连接符 26"/>
          <p:cNvCxnSpPr>
            <a:endCxn id="26" idx="1"/>
          </p:cNvCxnSpPr>
          <p:nvPr/>
        </p:nvCxnSpPr>
        <p:spPr>
          <a:xfrm flipV="1">
            <a:off x="3472660" y="3031428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2719913" y="553092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3223498" y="5530925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4969421" y="5522502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4476876" y="5523666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G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2" name="直接箭头连接符 31"/>
          <p:cNvCxnSpPr>
            <a:endCxn id="31" idx="1"/>
          </p:cNvCxnSpPr>
          <p:nvPr/>
        </p:nvCxnSpPr>
        <p:spPr>
          <a:xfrm flipV="1">
            <a:off x="3483700" y="5815765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endCxn id="28" idx="1"/>
          </p:cNvCxnSpPr>
          <p:nvPr/>
        </p:nvCxnSpPr>
        <p:spPr>
          <a:xfrm>
            <a:off x="1960395" y="5822505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6725069" y="5516406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6232524" y="551757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H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6" name="直接箭头连接符 35"/>
          <p:cNvCxnSpPr>
            <a:endCxn id="35" idx="1"/>
          </p:cNvCxnSpPr>
          <p:nvPr/>
        </p:nvCxnSpPr>
        <p:spPr>
          <a:xfrm>
            <a:off x="5215693" y="5804998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8453" y="1838503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top</a:t>
            </a:r>
            <a:endParaRPr lang="zh-CN" altLang="en-US" sz="2400" b="1" dirty="0"/>
          </a:p>
        </p:txBody>
      </p:sp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2697833" y="4325212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3201418" y="4325212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4947341" y="431678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4454796" y="431795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2" name="直接箭头连接符 41"/>
          <p:cNvCxnSpPr>
            <a:endCxn id="41" idx="1"/>
          </p:cNvCxnSpPr>
          <p:nvPr/>
        </p:nvCxnSpPr>
        <p:spPr>
          <a:xfrm flipV="1">
            <a:off x="3461620" y="4610052"/>
            <a:ext cx="993176" cy="9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6702989" y="431069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6210444" y="4311857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5" name="直接箭头连接符 44"/>
          <p:cNvCxnSpPr>
            <a:endCxn id="44" idx="1"/>
          </p:cNvCxnSpPr>
          <p:nvPr/>
        </p:nvCxnSpPr>
        <p:spPr>
          <a:xfrm>
            <a:off x="5193613" y="4599285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8458637" y="43005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^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7966092" y="4301697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F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8" name="直接箭头连接符 47"/>
          <p:cNvCxnSpPr>
            <a:endCxn id="47" idx="1"/>
          </p:cNvCxnSpPr>
          <p:nvPr/>
        </p:nvCxnSpPr>
        <p:spPr>
          <a:xfrm>
            <a:off x="6949261" y="4589125"/>
            <a:ext cx="1016831" cy="4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519563" y="5078695"/>
            <a:ext cx="738664" cy="414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534203" y="1994671"/>
          <a:ext cx="813724" cy="4179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3724"/>
              </a:tblGrid>
              <a:tr h="6762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118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507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5235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940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940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9" name="连接符: 肘形 48"/>
          <p:cNvCxnSpPr/>
          <p:nvPr/>
        </p:nvCxnSpPr>
        <p:spPr>
          <a:xfrm>
            <a:off x="1926386" y="2248593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/>
          <p:cNvCxnSpPr/>
          <p:nvPr/>
        </p:nvCxnSpPr>
        <p:spPr>
          <a:xfrm>
            <a:off x="1926386" y="3055583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/>
          <p:cNvCxnSpPr/>
          <p:nvPr/>
        </p:nvCxnSpPr>
        <p:spPr>
          <a:xfrm>
            <a:off x="1938315" y="3796967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/>
          <p:nvPr/>
        </p:nvCxnSpPr>
        <p:spPr>
          <a:xfrm>
            <a:off x="1926386" y="4617311"/>
            <a:ext cx="759518" cy="5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423370" y="4947103"/>
            <a:ext cx="738664" cy="4145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853853" y="2038558"/>
            <a:ext cx="6415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/>
              <a:t>0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r>
              <a:rPr lang="en-US" altLang="zh-CN" b="1" dirty="0"/>
              <a:t>1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r>
              <a:rPr lang="en-US" altLang="zh-CN" b="1" dirty="0"/>
              <a:t>2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r>
              <a:rPr lang="en-US" altLang="zh-CN" b="1" dirty="0"/>
              <a:t>3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endParaRPr lang="en-US" altLang="zh-CN" b="1" dirty="0"/>
          </a:p>
          <a:p>
            <a:pPr algn="r"/>
            <a:r>
              <a:rPr lang="en-US" altLang="zh-CN" b="1" dirty="0"/>
              <a:t>M-1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9749" y="986981"/>
            <a:ext cx="866377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多栈运算</a:t>
            </a:r>
            <a:r>
              <a:rPr lang="zh-CN" altLang="en-US" b="1" dirty="0">
                <a:solidFill>
                  <a:srgbClr val="FF0000"/>
                </a:solidFill>
              </a:rPr>
              <a:t>： </a:t>
            </a:r>
            <a:r>
              <a:rPr lang="zh-CN" altLang="en-US" sz="2400" b="1" dirty="0"/>
              <a:t>第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号栈元素进栈操作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int  </a:t>
            </a:r>
            <a:r>
              <a:rPr lang="en-US" altLang="zh-CN" sz="2400" b="1" dirty="0" err="1"/>
              <a:t>push_i</a:t>
            </a:r>
            <a:r>
              <a:rPr lang="zh-CN" altLang="en-US" sz="2400" b="1" dirty="0"/>
              <a:t>（</a:t>
            </a:r>
            <a:r>
              <a:rPr lang="en-US" altLang="zh-CN" sz="2400" b="1" dirty="0" err="1"/>
              <a:t>LinkStack</a:t>
            </a:r>
            <a:r>
              <a:rPr lang="en-US" altLang="zh-CN" sz="2400" b="1" dirty="0"/>
              <a:t> top[M],int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, </a:t>
            </a:r>
            <a:r>
              <a:rPr lang="en-US" altLang="zh-CN" sz="2400" b="1" dirty="0" err="1"/>
              <a:t>StackElementType</a:t>
            </a:r>
            <a:r>
              <a:rPr lang="en-US" altLang="zh-CN" sz="2400" b="1" dirty="0"/>
              <a:t> x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r>
              <a:rPr lang="en-US" altLang="zh-CN" sz="2400" b="1" dirty="0"/>
              <a:t>{</a:t>
            </a:r>
            <a:endParaRPr lang="en-US" altLang="zh-CN" sz="2400" b="1" dirty="0"/>
          </a:p>
          <a:p>
            <a:r>
              <a:rPr lang="en-US" altLang="zh-CN" sz="2400" b="1" dirty="0"/>
              <a:t>      </a:t>
            </a:r>
            <a:r>
              <a:rPr lang="en-US" altLang="zh-CN" sz="2400" b="1" dirty="0" err="1"/>
              <a:t>LinkStackNode</a:t>
            </a:r>
            <a:r>
              <a:rPr lang="en-US" altLang="zh-CN" sz="2400" b="1" dirty="0"/>
              <a:t>  *temp;</a:t>
            </a:r>
            <a:endParaRPr lang="en-US" altLang="zh-CN" sz="2400" b="1" dirty="0"/>
          </a:p>
          <a:p>
            <a:r>
              <a:rPr lang="en-US" altLang="zh-CN" sz="2400" b="1" dirty="0"/>
              <a:t>      temp=(</a:t>
            </a:r>
            <a:r>
              <a:rPr lang="en-US" altLang="zh-CN" sz="2400" b="1" dirty="0" err="1"/>
              <a:t>LinkStackNode</a:t>
            </a:r>
            <a:r>
              <a:rPr lang="en-US" altLang="zh-CN" sz="2400" b="1" dirty="0"/>
              <a:t> *)malloc(</a:t>
            </a:r>
            <a:r>
              <a:rPr lang="en-US" altLang="zh-CN" sz="2400" b="1" dirty="0" err="1"/>
              <a:t>sizeof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LinkStackNode</a:t>
            </a:r>
            <a:r>
              <a:rPr lang="en-US" altLang="zh-CN" sz="2400" b="1" dirty="0"/>
              <a:t>));</a:t>
            </a:r>
            <a:endParaRPr lang="en-US" altLang="zh-CN" sz="2400" b="1" dirty="0"/>
          </a:p>
          <a:p>
            <a:r>
              <a:rPr lang="en-US" altLang="zh-CN" sz="2400" b="1" dirty="0"/>
              <a:t>      if(temp==NULL)</a:t>
            </a:r>
            <a:endParaRPr lang="en-US" altLang="zh-CN" sz="2400" b="1" dirty="0"/>
          </a:p>
          <a:p>
            <a:r>
              <a:rPr lang="en-US" altLang="zh-CN" sz="2400" b="1" dirty="0"/>
              <a:t>            return (FALSE);</a:t>
            </a:r>
            <a:endParaRPr lang="en-US" altLang="zh-CN" sz="2400" b="1" dirty="0"/>
          </a:p>
          <a:p>
            <a:r>
              <a:rPr lang="en-US" altLang="zh-CN" sz="2400" b="1" dirty="0"/>
              <a:t>      temp-&gt;data=x;</a:t>
            </a:r>
            <a:endParaRPr lang="en-US" altLang="zh-CN" sz="2400" b="1" dirty="0"/>
          </a:p>
          <a:p>
            <a:r>
              <a:rPr lang="en-US" altLang="zh-CN" sz="2400" b="1" dirty="0">
                <a:solidFill>
                  <a:srgbClr val="FF0000"/>
                </a:solidFill>
              </a:rPr>
              <a:t>      temp-&gt;next=top[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</a:rPr>
              <a:t>]-&gt;next;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en-US" altLang="zh-CN" sz="2400" b="1" dirty="0"/>
              <a:t>      top[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]-&gt;next=temp;</a:t>
            </a:r>
            <a:endParaRPr lang="en-US" altLang="zh-CN" sz="2400" b="1" dirty="0"/>
          </a:p>
          <a:p>
            <a:r>
              <a:rPr lang="en-US" altLang="zh-CN" sz="2400" b="1" dirty="0"/>
              <a:t>      return (TRUE);</a:t>
            </a:r>
            <a:endParaRPr lang="en-US" altLang="zh-CN" sz="2400" b="1" dirty="0"/>
          </a:p>
          <a:p>
            <a:r>
              <a:rPr lang="en-US" altLang="zh-CN" sz="2400" b="1" dirty="0"/>
              <a:t>}</a:t>
            </a:r>
            <a:endParaRPr lang="en-US" altLang="zh-CN" sz="24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329749" y="6125518"/>
            <a:ext cx="6015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据此，可以写出第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号栈元素出栈操作。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autoRev="1" fill="remov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750" autoRev="1" fill="remov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750" autoRev="1" fill="remov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750" autoRev="1" fill="remov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链栈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8105" y="1037086"/>
            <a:ext cx="4242250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多栈运算</a:t>
            </a:r>
            <a:r>
              <a:rPr lang="zh-CN" altLang="en-US" sz="1600" b="1" dirty="0">
                <a:solidFill>
                  <a:srgbClr val="FF0000"/>
                </a:solidFill>
              </a:rPr>
              <a:t>： </a:t>
            </a:r>
            <a:r>
              <a:rPr lang="zh-CN" altLang="en-US" sz="2000" b="1" dirty="0"/>
              <a:t>第</a:t>
            </a:r>
            <a:r>
              <a:rPr lang="en-US" altLang="zh-CN" sz="2000" b="1" dirty="0" err="1"/>
              <a:t>i</a:t>
            </a:r>
            <a:r>
              <a:rPr lang="zh-CN" altLang="en-US" sz="2000" b="1" dirty="0"/>
              <a:t>号栈元素进栈操作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int  </a:t>
            </a:r>
            <a:r>
              <a:rPr lang="en-US" altLang="zh-CN" sz="2000" b="1" dirty="0" err="1"/>
              <a:t>push_i</a:t>
            </a:r>
            <a:r>
              <a:rPr lang="zh-CN" altLang="en-US" sz="2000" b="1" dirty="0"/>
              <a:t>（</a:t>
            </a:r>
            <a:r>
              <a:rPr lang="en-US" altLang="zh-CN" sz="2000" b="1" dirty="0" err="1"/>
              <a:t>LinkStack</a:t>
            </a:r>
            <a:r>
              <a:rPr lang="en-US" altLang="zh-CN" sz="2000" b="1" dirty="0"/>
              <a:t> top[M],int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StackElementType</a:t>
            </a:r>
            <a:r>
              <a:rPr lang="en-US" altLang="zh-CN" sz="2000" b="1" dirty="0"/>
              <a:t> x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r>
              <a:rPr lang="en-US" altLang="zh-CN" sz="2000" b="1" dirty="0"/>
              <a:t>{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  *temp;</a:t>
            </a:r>
            <a:endParaRPr lang="en-US" altLang="zh-CN" sz="2000" b="1" dirty="0"/>
          </a:p>
          <a:p>
            <a:r>
              <a:rPr lang="en-US" altLang="zh-CN" sz="2000" b="1" dirty="0"/>
              <a:t>      temp=(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 *)malloc(</a:t>
            </a:r>
            <a:r>
              <a:rPr lang="en-US" altLang="zh-CN" sz="2000" b="1" dirty="0" err="1"/>
              <a:t>sizeof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));</a:t>
            </a:r>
            <a:endParaRPr lang="en-US" altLang="zh-CN" sz="2000" b="1" dirty="0"/>
          </a:p>
          <a:p>
            <a:r>
              <a:rPr lang="en-US" altLang="zh-CN" sz="2000" b="1" dirty="0"/>
              <a:t>      if(temp==NULL)</a:t>
            </a:r>
            <a:endParaRPr lang="en-US" altLang="zh-CN" sz="2000" b="1" dirty="0"/>
          </a:p>
          <a:p>
            <a:r>
              <a:rPr lang="en-US" altLang="zh-CN" sz="2000" b="1" dirty="0"/>
              <a:t>            return (FALSE);</a:t>
            </a:r>
            <a:endParaRPr lang="en-US" altLang="zh-CN" sz="2000" b="1" dirty="0"/>
          </a:p>
          <a:p>
            <a:r>
              <a:rPr lang="en-US" altLang="zh-CN" sz="2000" b="1" dirty="0"/>
              <a:t>      temp-&gt;data=x;</a:t>
            </a:r>
            <a:endParaRPr lang="en-US" altLang="zh-CN" sz="2000" b="1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  temp-&gt;next=top[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]-&gt;next;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/>
              <a:t>      top[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]-&gt;next=temp;</a:t>
            </a:r>
            <a:endParaRPr lang="en-US" altLang="zh-CN" sz="2000" b="1" dirty="0"/>
          </a:p>
          <a:p>
            <a:r>
              <a:rPr lang="en-US" altLang="zh-CN" sz="2000" b="1" dirty="0"/>
              <a:t>      return (TRUE);</a:t>
            </a:r>
            <a:endParaRPr lang="en-US" altLang="zh-CN" sz="2000" b="1" dirty="0"/>
          </a:p>
          <a:p>
            <a:r>
              <a:rPr lang="en-US" altLang="zh-CN" sz="2000" b="1" dirty="0"/>
              <a:t>}</a:t>
            </a:r>
            <a:endParaRPr lang="en-US" altLang="zh-CN" sz="20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329749" y="6125518"/>
            <a:ext cx="6015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仅有一句代码不同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572000" y="1044353"/>
            <a:ext cx="4440354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单链栈的进栈操作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/>
          </a:p>
          <a:p>
            <a:r>
              <a:rPr lang="en-US" altLang="zh-CN" sz="2000" b="1" dirty="0"/>
              <a:t>int  Push(</a:t>
            </a:r>
            <a:r>
              <a:rPr lang="en-US" altLang="zh-CN" sz="2000" b="1" dirty="0" err="1"/>
              <a:t>LinkStack</a:t>
            </a:r>
            <a:r>
              <a:rPr lang="en-US" altLang="zh-CN" sz="2000" b="1" dirty="0"/>
              <a:t> top, </a:t>
            </a:r>
            <a:r>
              <a:rPr lang="en-US" altLang="zh-CN" sz="2000" b="1" dirty="0" err="1"/>
              <a:t>StackElementType</a:t>
            </a:r>
            <a:r>
              <a:rPr lang="en-US" altLang="zh-CN" sz="2000" b="1" dirty="0"/>
              <a:t> x )</a:t>
            </a:r>
            <a:endParaRPr lang="en-US" altLang="zh-CN" sz="2000" b="1" dirty="0"/>
          </a:p>
          <a:p>
            <a:r>
              <a:rPr lang="en-US" altLang="zh-CN" sz="2000" b="1" dirty="0"/>
              <a:t>/*</a:t>
            </a:r>
            <a:r>
              <a:rPr lang="zh-CN" altLang="en-US" sz="2000" b="1" dirty="0"/>
              <a:t>将数据元素</a:t>
            </a:r>
            <a:r>
              <a:rPr lang="en-US" altLang="zh-CN" sz="2000" b="1" dirty="0"/>
              <a:t>x</a:t>
            </a:r>
            <a:r>
              <a:rPr lang="zh-CN" altLang="en-US" sz="2000" b="1" dirty="0"/>
              <a:t>压入栈</a:t>
            </a:r>
            <a:r>
              <a:rPr lang="en-US" altLang="zh-CN" sz="2000" b="1" dirty="0"/>
              <a:t>top</a:t>
            </a:r>
            <a:r>
              <a:rPr lang="zh-CN" altLang="en-US" sz="2000" b="1" dirty="0"/>
              <a:t>中</a:t>
            </a:r>
            <a:r>
              <a:rPr lang="en-US" altLang="zh-CN" sz="2000" b="1" dirty="0"/>
              <a:t>*/</a:t>
            </a:r>
            <a:endParaRPr lang="en-US" altLang="zh-CN" sz="2000" b="1" dirty="0"/>
          </a:p>
          <a:p>
            <a:r>
              <a:rPr lang="en-US" altLang="zh-CN" sz="2000" b="1" dirty="0"/>
              <a:t>{</a:t>
            </a:r>
            <a:endParaRPr lang="en-US" altLang="zh-CN" sz="2000" b="1" dirty="0"/>
          </a:p>
          <a:p>
            <a:r>
              <a:rPr lang="en-US" altLang="zh-CN" sz="2000" b="1" dirty="0"/>
              <a:t>       </a:t>
            </a:r>
            <a:r>
              <a:rPr lang="en-US" altLang="zh-CN" sz="2000" b="1" dirty="0" err="1"/>
              <a:t>LinkStackNode</a:t>
            </a:r>
            <a:r>
              <a:rPr lang="zh-CN" altLang="en-US" sz="2000" b="1" dirty="0"/>
              <a:t>* </a:t>
            </a:r>
            <a:r>
              <a:rPr lang="en-US" altLang="zh-CN" sz="2000" b="1" dirty="0"/>
              <a:t>temp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r>
              <a:rPr lang="en-US" altLang="zh-CN" sz="2000" b="1" dirty="0"/>
              <a:t>       temp = 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 *)malloc(</a:t>
            </a:r>
            <a:r>
              <a:rPr lang="en-US" altLang="zh-CN" sz="2000" b="1" dirty="0" err="1"/>
              <a:t>sizeof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LinkStackNode</a:t>
            </a:r>
            <a:r>
              <a:rPr lang="en-US" altLang="zh-CN" sz="2000" b="1" dirty="0"/>
              <a:t>));</a:t>
            </a:r>
            <a:endParaRPr lang="en-US" altLang="zh-CN" sz="2000" b="1" dirty="0"/>
          </a:p>
          <a:p>
            <a:r>
              <a:rPr lang="en-US" altLang="zh-CN" sz="2000" b="1" dirty="0"/>
              <a:t>       if(temp==NULL)  return (FALSE);  </a:t>
            </a:r>
            <a:endParaRPr lang="en-US" altLang="zh-CN" sz="2000" b="1" dirty="0"/>
          </a:p>
          <a:p>
            <a:r>
              <a:rPr lang="en-US" altLang="zh-CN" sz="2000" b="1" dirty="0"/>
              <a:t>       temp-&gt;data=x;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en-US" altLang="zh-CN" sz="2000" b="1" dirty="0">
                <a:solidFill>
                  <a:srgbClr val="FF0000"/>
                </a:solidFill>
              </a:rPr>
              <a:t>temp-&gt;next=top-&gt;next;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/>
              <a:t>       top-&gt;next=temp</a:t>
            </a:r>
            <a:endParaRPr lang="en-US" altLang="zh-CN" sz="2000" b="1" dirty="0"/>
          </a:p>
          <a:p>
            <a:r>
              <a:rPr lang="en-US" altLang="zh-CN" sz="2000" b="1" dirty="0"/>
              <a:t>       return(TRUE);    </a:t>
            </a:r>
            <a:endParaRPr lang="en-US" altLang="zh-CN" sz="2000" b="1" dirty="0"/>
          </a:p>
          <a:p>
            <a:r>
              <a:rPr lang="en-US" altLang="zh-CN" sz="2000" b="1" dirty="0"/>
              <a:t>}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3.1.3 </a:t>
            </a:r>
            <a:r>
              <a:rPr lang="zh-CN" altLang="en-US" sz="3200" dirty="0">
                <a:solidFill>
                  <a:schemeClr val="bg1"/>
                </a:solidFill>
              </a:rPr>
              <a:t>栈的应用举例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82232" y="1759352"/>
            <a:ext cx="4809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）括号匹配问题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）表达式求值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7166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3.1.3 </a:t>
            </a:r>
            <a:r>
              <a:rPr lang="zh-CN" altLang="en-US" sz="3200" dirty="0">
                <a:solidFill>
                  <a:schemeClr val="bg1"/>
                </a:solidFill>
              </a:rPr>
              <a:t>栈的应用举例</a:t>
            </a:r>
            <a:r>
              <a:rPr lang="en-US" altLang="zh-CN" sz="3200" dirty="0">
                <a:solidFill>
                  <a:schemeClr val="bg1"/>
                </a:solidFill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括号匹配问题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38222" y="1151681"/>
            <a:ext cx="806755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）括号匹配问题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算法思想：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在检验算法中设置一个栈，若读入的是左括号，则直接入栈，等待相匹配的同类右括号；若读入的是右括号，且与当前栈顶的左括号同类型，则二者匹配，将栈顶的左括号出栈，否则属于不合法的情况。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7068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3.1.3 </a:t>
            </a:r>
            <a:r>
              <a:rPr lang="zh-CN" altLang="en-US" sz="3200" dirty="0">
                <a:solidFill>
                  <a:schemeClr val="bg1"/>
                </a:solidFill>
              </a:rPr>
              <a:t>栈的应用举例</a:t>
            </a:r>
            <a:r>
              <a:rPr lang="en-US" altLang="zh-CN" sz="3200" dirty="0">
                <a:solidFill>
                  <a:schemeClr val="bg1"/>
                </a:solidFill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括号匹配问题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5740" y="1051288"/>
            <a:ext cx="426591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BracketMatch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(char *str)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Stack S; int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InitStack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(&amp;S);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=0;str[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]!=‘\0’;i++)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{  switch(str[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{  case ‘(’: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case ‘[’: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case ‘{’: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Push(&amp;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S,str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]);break;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case ‘)’: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case ‘]’: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case ‘}’: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if(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IsEmpty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(S))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{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(“\n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右括号多余！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return ;}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140" y="1051288"/>
            <a:ext cx="50444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else{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GetTop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(&amp;S,&amp;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if(Match(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ch,str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])) Pop(&amp;S,&amp;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else {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(“\n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对应的左右括号不同类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return;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}/*Switch*/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}/*for*/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IsEmpty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(S))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(“\n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括号匹配成功！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(“\n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左括号多余！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20622" y="5548596"/>
            <a:ext cx="329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设输入为： （</a:t>
            </a:r>
            <a:r>
              <a:rPr lang="en-US" altLang="zh-CN" sz="2800" dirty="0"/>
              <a:t>z[a]n}</a:t>
            </a:r>
            <a:endParaRPr lang="zh-CN" altLang="en-US" sz="2800" dirty="0"/>
          </a:p>
        </p:txBody>
      </p:sp>
      <p:graphicFrame>
        <p:nvGraphicFramePr>
          <p:cNvPr id="10" name="表格 10"/>
          <p:cNvGraphicFramePr>
            <a:graphicFrameLocks noGrp="1"/>
          </p:cNvGraphicFramePr>
          <p:nvPr/>
        </p:nvGraphicFramePr>
        <p:xfrm>
          <a:off x="7646453" y="4270376"/>
          <a:ext cx="640080" cy="245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/>
              </a:tblGrid>
              <a:tr h="4902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02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02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02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902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3.1.3 </a:t>
            </a:r>
            <a:r>
              <a:rPr lang="zh-CN" altLang="en-US" sz="3200" dirty="0">
                <a:solidFill>
                  <a:schemeClr val="bg1"/>
                </a:solidFill>
              </a:rPr>
              <a:t>栈的应用举例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0026" y="1182231"/>
            <a:ext cx="8339173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）表达式求值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84185" y="2077695"/>
                <a:ext cx="7092387" cy="324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无括号算术表达式求值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运算符优先级  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   +-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 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示例：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3+4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无括号算术表达式的处理过程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85" y="2077695"/>
                <a:ext cx="7092387" cy="3247877"/>
              </a:xfrm>
              <a:prstGeom prst="rect">
                <a:avLst/>
              </a:prstGeom>
              <a:blipFill rotWithShape="1">
                <a:blip r:embed="rId2"/>
                <a:stretch>
                  <a:fillRect l="-8" t="-19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7559" y="230599"/>
            <a:ext cx="8404293" cy="626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典型题例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 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建链表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：二进制数可用带头结点的单链表存储，第一个结点存储二进制数的最高位。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二进制数加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运算规则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从低位往高位找到第一个值为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的位，把该位改为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，其后所有各位改为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链表实现方法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：从高位往低位，从第一个结点开始，找出最后一个值域为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的结点，把该结点值域赋为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，其后所有结点的值域赋为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）若在链表中未找到值域为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的结点，则表示该二进制数各位均为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，此时，申请一新结点，值域置为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，头插入到原链表，其后所有结点的值域置为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7137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3.1.3 </a:t>
            </a:r>
            <a:r>
              <a:rPr lang="zh-CN" altLang="en-US" sz="3200" dirty="0">
                <a:solidFill>
                  <a:schemeClr val="bg1"/>
                </a:solidFill>
              </a:rPr>
              <a:t>栈的应用举例</a:t>
            </a:r>
            <a:r>
              <a:rPr lang="en-US" altLang="zh-CN" sz="3200" dirty="0">
                <a:solidFill>
                  <a:schemeClr val="bg1"/>
                </a:solidFill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表达式求值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07218" y="951398"/>
                <a:ext cx="8776312" cy="54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算术表达式处理规则</a:t>
                </a:r>
                <a:endPara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一、规定运算符的优先级表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二、设置两个栈：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OVS(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运算数栈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OPTR(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运算符栈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三、自左向右扫描，进行如下处理：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遇到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则进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遇到</a:t>
                </a:r>
                <a:r>
                  <a:rPr lang="zh-CN" altLang="en-US" sz="2400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运算符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则与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栈的栈顶运算符进行优先级比较：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如果当前运算符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&gt;OPTR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栈顶运算符，则当前运算符进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如果当前运算符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&lt;=OPTR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栈顶运算符，则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OPTR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退栈一次，得到栈顶运算符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θ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退栈两次，得到运算数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和运算数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θ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操作，得到结果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T(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T(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栈。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18" y="951398"/>
                <a:ext cx="8776312" cy="5446395"/>
              </a:xfrm>
              <a:prstGeom prst="rect">
                <a:avLst/>
              </a:prstGeom>
              <a:blipFill rotWithShape="1">
                <a:blip r:embed="rId2"/>
                <a:stretch>
                  <a:fillRect l="-6" t="-3" r="-41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07922" y="928861"/>
            <a:ext cx="21844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置空栈</a:t>
            </a:r>
            <a:r>
              <a:rPr lang="en-US" altLang="zh-CN" sz="1600" dirty="0"/>
              <a:t>OVS</a:t>
            </a:r>
            <a:r>
              <a:rPr lang="zh-CN" altLang="en-US" sz="1600" dirty="0"/>
              <a:t>、</a:t>
            </a:r>
            <a:r>
              <a:rPr lang="en-US" altLang="zh-CN" sz="1600" dirty="0"/>
              <a:t>OPTR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903220" y="1675536"/>
            <a:ext cx="137668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读字符</a:t>
            </a:r>
            <a:r>
              <a:rPr lang="en-US" altLang="zh-CN" sz="1600" dirty="0"/>
              <a:t>W</a:t>
            </a:r>
            <a:endParaRPr lang="zh-CN" altLang="en-US" sz="1600" dirty="0"/>
          </a:p>
        </p:txBody>
      </p:sp>
      <p:sp>
        <p:nvSpPr>
          <p:cNvPr id="5" name="菱形 4"/>
          <p:cNvSpPr/>
          <p:nvPr/>
        </p:nvSpPr>
        <p:spPr>
          <a:xfrm>
            <a:off x="2679700" y="2325608"/>
            <a:ext cx="1821180" cy="57662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</a:t>
            </a:r>
            <a:r>
              <a:rPr lang="zh-CN" altLang="en-US" sz="1400" dirty="0"/>
              <a:t>是操作符？</a:t>
            </a:r>
            <a:endParaRPr lang="zh-CN" altLang="en-US" sz="1400" dirty="0"/>
          </a:p>
        </p:txBody>
      </p:sp>
      <p:sp>
        <p:nvSpPr>
          <p:cNvPr id="11" name="菱形 10"/>
          <p:cNvSpPr/>
          <p:nvPr/>
        </p:nvSpPr>
        <p:spPr>
          <a:xfrm>
            <a:off x="2679700" y="3182974"/>
            <a:ext cx="1821180" cy="57662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OPTR</a:t>
            </a:r>
            <a:r>
              <a:rPr lang="zh-CN" altLang="en-US" sz="1400" dirty="0"/>
              <a:t>栈空？</a:t>
            </a:r>
            <a:endParaRPr lang="zh-CN" altLang="en-US" sz="1400" dirty="0"/>
          </a:p>
        </p:txBody>
      </p:sp>
      <p:sp>
        <p:nvSpPr>
          <p:cNvPr id="12" name="菱形 11"/>
          <p:cNvSpPr/>
          <p:nvPr/>
        </p:nvSpPr>
        <p:spPr>
          <a:xfrm>
            <a:off x="5881370" y="3664940"/>
            <a:ext cx="1605280" cy="57662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W=</a:t>
            </a:r>
            <a:r>
              <a:rPr lang="zh-CN" altLang="en-US" sz="1400" dirty="0"/>
              <a:t>‘</a:t>
            </a:r>
            <a:r>
              <a:rPr lang="en-US" altLang="zh-CN" sz="1400" dirty="0"/>
              <a:t>#</a:t>
            </a:r>
            <a:r>
              <a:rPr lang="zh-CN" altLang="en-US" sz="1400" dirty="0"/>
              <a:t>’？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1590040" y="5262880"/>
            <a:ext cx="2626360" cy="833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</a:t>
            </a:r>
            <a:r>
              <a:rPr lang="en-US" altLang="zh-CN" dirty="0"/>
              <a:t>OVS</a:t>
            </a:r>
            <a:r>
              <a:rPr lang="zh-CN" altLang="en-US" dirty="0"/>
              <a:t>顶、次顶，</a:t>
            </a:r>
            <a:r>
              <a:rPr lang="en-US" altLang="zh-CN" dirty="0"/>
              <a:t>OPTR</a:t>
            </a:r>
            <a:r>
              <a:rPr lang="zh-CN" altLang="en-US" dirty="0"/>
              <a:t>顶，将</a:t>
            </a:r>
            <a:r>
              <a:rPr lang="en-US" altLang="zh-CN" dirty="0"/>
              <a:t>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压入</a:t>
            </a:r>
            <a:r>
              <a:rPr lang="en-US" altLang="zh-CN" dirty="0"/>
              <a:t>OVS</a:t>
            </a:r>
            <a:r>
              <a:rPr lang="zh-CN" altLang="en-US" dirty="0"/>
              <a:t>新顶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41266" y="5045299"/>
            <a:ext cx="1555748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</a:t>
            </a:r>
            <a:r>
              <a:rPr lang="en-US" altLang="zh-CN" dirty="0"/>
              <a:t>OPTR</a:t>
            </a:r>
            <a:r>
              <a:rPr lang="zh-CN" altLang="en-US" dirty="0"/>
              <a:t>栈</a:t>
            </a:r>
            <a:endParaRPr lang="zh-CN" altLang="en-US" dirty="0"/>
          </a:p>
        </p:txBody>
      </p:sp>
      <p:sp>
        <p:nvSpPr>
          <p:cNvPr id="16" name="菱形 15"/>
          <p:cNvSpPr/>
          <p:nvPr/>
        </p:nvSpPr>
        <p:spPr>
          <a:xfrm>
            <a:off x="1971040" y="4120864"/>
            <a:ext cx="3238500" cy="576626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</a:t>
            </a:r>
            <a:r>
              <a:rPr lang="zh-CN" altLang="en-US" sz="1400" dirty="0"/>
              <a:t>优先级</a:t>
            </a:r>
            <a:r>
              <a:rPr lang="en-US" altLang="zh-CN" sz="1400" dirty="0"/>
              <a:t>&lt;=OPTR</a:t>
            </a:r>
            <a:r>
              <a:rPr lang="zh-CN" altLang="en-US" sz="1400" dirty="0"/>
              <a:t>栈顶优先级</a:t>
            </a:r>
            <a:endParaRPr lang="zh-CN" altLang="en-US" sz="1400" dirty="0"/>
          </a:p>
        </p:txBody>
      </p:sp>
      <p:cxnSp>
        <p:nvCxnSpPr>
          <p:cNvPr id="13" name="直接箭头连接符 12"/>
          <p:cNvCxnSpPr>
            <a:endCxn id="4" idx="0"/>
          </p:cNvCxnSpPr>
          <p:nvPr/>
        </p:nvCxnSpPr>
        <p:spPr>
          <a:xfrm>
            <a:off x="3600122" y="644211"/>
            <a:ext cx="0" cy="2846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2"/>
          </p:cNvCxnSpPr>
          <p:nvPr/>
        </p:nvCxnSpPr>
        <p:spPr>
          <a:xfrm flipH="1">
            <a:off x="3590290" y="1298193"/>
            <a:ext cx="9832" cy="376005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590290" y="2044868"/>
            <a:ext cx="0" cy="2846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590290" y="2898324"/>
            <a:ext cx="0" cy="2846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6" idx="0"/>
          </p:cNvCxnSpPr>
          <p:nvPr/>
        </p:nvCxnSpPr>
        <p:spPr>
          <a:xfrm>
            <a:off x="3590290" y="3759600"/>
            <a:ext cx="0" cy="36126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573780" y="4697490"/>
            <a:ext cx="0" cy="57355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623791" y="20005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623791" y="28248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 rot="10800000" flipV="1">
            <a:off x="3600123" y="4795519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 rot="10800000" flipV="1">
            <a:off x="3600123" y="3691496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1" name="连接符: 肘形 30"/>
          <p:cNvCxnSpPr>
            <a:stCxn id="11" idx="3"/>
            <a:endCxn id="12" idx="0"/>
          </p:cNvCxnSpPr>
          <p:nvPr/>
        </p:nvCxnSpPr>
        <p:spPr>
          <a:xfrm>
            <a:off x="4500880" y="3471287"/>
            <a:ext cx="2183130" cy="193653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/>
          <p:nvPr/>
        </p:nvCxnSpPr>
        <p:spPr>
          <a:xfrm rot="16200000" flipH="1">
            <a:off x="4992940" y="4600854"/>
            <a:ext cx="631320" cy="284480"/>
          </a:xfrm>
          <a:prstGeom prst="bentConnector3">
            <a:avLst>
              <a:gd name="adj1" fmla="val -2303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 rot="10800000" flipV="1">
            <a:off x="5129280" y="4479387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6" name="连接符: 肘形 35"/>
          <p:cNvCxnSpPr>
            <a:stCxn id="12" idx="1"/>
            <a:endCxn id="14" idx="0"/>
          </p:cNvCxnSpPr>
          <p:nvPr/>
        </p:nvCxnSpPr>
        <p:spPr>
          <a:xfrm rot="10800000" flipV="1">
            <a:off x="5819140" y="3953253"/>
            <a:ext cx="62230" cy="1092046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/>
          <p:cNvCxnSpPr>
            <a:stCxn id="14" idx="3"/>
          </p:cNvCxnSpPr>
          <p:nvPr/>
        </p:nvCxnSpPr>
        <p:spPr>
          <a:xfrm flipH="1" flipV="1">
            <a:off x="3600122" y="1531873"/>
            <a:ext cx="2996892" cy="3780126"/>
          </a:xfrm>
          <a:prstGeom prst="bentConnector4">
            <a:avLst>
              <a:gd name="adj1" fmla="val -45598"/>
              <a:gd name="adj2" fmla="val 100698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10800000" flipV="1">
            <a:off x="5784320" y="4076632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 rot="10800000" flipV="1">
            <a:off x="6807660" y="4217703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684010" y="4233004"/>
            <a:ext cx="0" cy="36126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379171" y="4512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结束</a:t>
            </a:r>
            <a:endParaRPr lang="zh-CN" altLang="en-US" dirty="0"/>
          </a:p>
        </p:txBody>
      </p:sp>
      <p:cxnSp>
        <p:nvCxnSpPr>
          <p:cNvPr id="48" name="连接符: 肘形 47"/>
          <p:cNvCxnSpPr>
            <a:stCxn id="6" idx="1"/>
            <a:endCxn id="11" idx="1"/>
          </p:cNvCxnSpPr>
          <p:nvPr/>
        </p:nvCxnSpPr>
        <p:spPr>
          <a:xfrm rot="10800000" flipH="1">
            <a:off x="1590040" y="3471288"/>
            <a:ext cx="1089660" cy="2208153"/>
          </a:xfrm>
          <a:prstGeom prst="bentConnector3">
            <a:avLst>
              <a:gd name="adj1" fmla="val -20979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/>
          <p:cNvCxnSpPr>
            <a:stCxn id="5" idx="1"/>
            <a:endCxn id="54" idx="2"/>
          </p:cNvCxnSpPr>
          <p:nvPr/>
        </p:nvCxnSpPr>
        <p:spPr>
          <a:xfrm rot="10800000">
            <a:off x="1664804" y="2069261"/>
            <a:ext cx="1014897" cy="544661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976463" y="1699928"/>
            <a:ext cx="137668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进</a:t>
            </a:r>
            <a:r>
              <a:rPr lang="en-US" altLang="zh-CN" sz="1600" dirty="0"/>
              <a:t>OVS</a:t>
            </a:r>
            <a:endParaRPr lang="zh-CN" altLang="en-US" sz="1600" dirty="0"/>
          </a:p>
        </p:txBody>
      </p:sp>
      <p:cxnSp>
        <p:nvCxnSpPr>
          <p:cNvPr id="56" name="连接符: 肘形 55"/>
          <p:cNvCxnSpPr>
            <a:stCxn id="54" idx="0"/>
          </p:cNvCxnSpPr>
          <p:nvPr/>
        </p:nvCxnSpPr>
        <p:spPr>
          <a:xfrm rot="5400000" flipH="1" flipV="1">
            <a:off x="2519432" y="645581"/>
            <a:ext cx="199718" cy="1908977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 rot="10800000" flipV="1">
            <a:off x="5353599" y="3419876"/>
            <a:ext cx="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1721434" y="17466"/>
            <a:ext cx="6639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无括号算术表达式的处理过程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1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98312" y="1118108"/>
            <a:ext cx="419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178136" y="1187807"/>
                <a:ext cx="511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36" y="1187807"/>
                <a:ext cx="511246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68" t="-68" r="8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490379" y="1165950"/>
                <a:ext cx="419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379" y="1165950"/>
                <a:ext cx="41958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40" t="-17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693425" y="1213792"/>
                <a:ext cx="4948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B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25" y="1213792"/>
                <a:ext cx="49481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3" t="-59" r="34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983776" y="1215837"/>
                <a:ext cx="4658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776" y="1215837"/>
                <a:ext cx="465881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7" t="-85" r="128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168595" y="1205754"/>
                <a:ext cx="4955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95" y="1205754"/>
                <a:ext cx="495541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41" t="-100" r="9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98" t="-68" r="6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34" t="-17" r="10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43" t="-100" r="7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99" t="-59" r="8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145283" y="2961381"/>
            <a:ext cx="326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W=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‘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r>
              <a:rPr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endParaRPr lang="zh-CN" altLang="en-US" dirty="0"/>
          </a:p>
          <a:p>
            <a:r>
              <a:rPr lang="zh-CN" altLang="en-US" dirty="0"/>
              <a:t>优先级高于</a:t>
            </a:r>
            <a:r>
              <a:rPr lang="en-US" altLang="zh-CN" dirty="0"/>
              <a:t>OPTR</a:t>
            </a:r>
            <a:r>
              <a:rPr lang="zh-CN" altLang="en-US" dirty="0"/>
              <a:t>栈顶操作符，</a:t>
            </a:r>
            <a:endParaRPr lang="en-US" altLang="zh-CN" dirty="0"/>
          </a:p>
          <a:p>
            <a:r>
              <a:rPr lang="zh-CN" altLang="en-US" dirty="0"/>
              <a:t>继续读字符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5625084" y="2857659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&gt;/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84" y="2857659"/>
                <a:ext cx="1580493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16" t="-30" r="1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7 -0.00625 L -0.01337 -0.00625 C -0.01614 -0.00578 -0.03212 -0.00208 -0.03663 -0.00185 C -0.05868 -0.00115 -0.08073 -0.00092 -0.10278 -0.00046 C -0.15399 0.00857 -0.0743 -0.00463 -0.19878 0.00324 C -0.20399 0.00347 -0.20885 0.00672 -0.21371 0.00857 C -0.21684 0.00949 -0.22014 0.00996 -0.22326 0.01135 C -0.22708 0.0132 -0.2309 0.01528 -0.23489 0.01667 C -0.23698 0.01736 -0.23941 0.01713 -0.24149 0.01736 C -0.24462 0.01922 -0.24792 0.02107 -0.25104 0.02338 C -0.2533 0.02477 -0.25521 0.02709 -0.25764 0.02847 C -0.25972 0.02963 -0.26215 0.02986 -0.26424 0.03079 C -0.2658 0.03195 -0.26719 0.03334 -0.26875 0.03449 C -0.27257 0.03727 -0.27708 0.03889 -0.28038 0.0426 C -0.2816 0.04375 -0.28264 0.04514 -0.28368 0.0463 C -0.28611 0.04838 -0.28871 0.05 -0.29097 0.05209 C -0.29253 0.05371 -0.29392 0.0551 -0.29549 0.05672 C -0.29653 0.05787 -0.29757 0.05926 -0.29878 0.06042 C -0.30017 0.06158 -0.30174 0.06273 -0.30312 0.06412 C -0.31111 0.07176 -0.30295 0.06574 -0.31146 0.07153 C -0.32031 0.0875 -0.3118 0.07361 -0.31979 0.08334 C -0.32031 0.0838 -0.32066 0.08472 -0.32101 0.08542 C -0.32205 0.0875 -0.32309 0.08959 -0.3243 0.09144 C -0.32517 0.0926 -0.32621 0.09329 -0.32708 0.09445 C -0.32899 0.09699 -0.33264 0.10695 -0.33316 0.10857 C -0.33403 0.11042 -0.33524 0.11227 -0.33594 0.11435 C -0.3408 0.12801 -0.3342 0.11482 -0.34045 0.12616 C -0.34097 0.13218 -0.34114 0.13426 -0.34271 0.14097 C -0.34323 0.14375 -0.3441 0.14653 -0.34479 0.14931 C -0.34496 0.15232 -0.34514 0.15556 -0.34549 0.1588 C -0.34566 0.1625 -0.34618 0.16621 -0.34653 0.16991 C -0.3467 0.17246 -0.34687 0.17477 -0.34705 0.17732 C -0.34774 0.18403 -0.34861 0.19074 -0.3493 0.19746 C -0.34948 0.20209 -0.3493 0.20949 -0.35104 0.21435 C -0.35174 0.21644 -0.35278 0.21829 -0.35382 0.22037 C -0.35399 0.22338 -0.35399 0.22616 -0.35434 0.22917 C -0.35538 0.23912 -0.35538 0.23241 -0.3559 0.24028 C -0.35694 0.25232 -0.35781 0.26459 -0.35868 0.27662 C -0.3592 0.28195 -0.35955 0.2875 -0.35989 0.29283 C -0.36007 0.29792 -0.35972 0.30278 -0.36042 0.30764 C -0.36076 0.31042 -0.3618 0.31273 -0.36267 0.31505 C -0.36424 0.33912 -0.36146 0.29815 -0.36424 0.3507 C -0.36441 0.35209 -0.36476 0.35371 -0.36493 0.3551 C -0.36562 0.36366 -0.36632 0.37246 -0.36701 0.38102 C -0.36719 0.38889 -0.36719 0.39676 -0.36771 0.40486 C -0.36771 0.40695 -0.36858 0.40926 -0.36875 0.41135 C -0.3691 0.41713 -0.36892 0.42269 -0.36927 0.42847 C -0.37101 0.45718 -0.36875 0.44885 -0.37309 0.4625 C -0.37257 0.47037 -0.37222 0.47824 -0.37153 0.48635 C -0.37031 0.50023 -0.37187 0.47477 -0.36927 0.49283 C -0.36892 0.4956 -0.36927 0.49838 -0.36927 0.50116 L -0.36927 0.50116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1042 L -0.00452 0.01042 C -0.00868 0.0132 -0.0125 0.0169 -0.01684 0.01921 C -0.01927 0.02037 -0.02205 0.01968 -0.02466 0.0206 C -0.02709 0.02176 -0.02934 0.02384 -0.03177 0.02523 C -0.03316 0.02593 -0.03472 0.02616 -0.03629 0.02662 C -0.03681 0.02685 -0.03733 0.02709 -0.03785 0.02732 C -0.04011 0.03334 -0.03768 0.02824 -0.0441 0.03334 C -0.05052 0.03843 -0.04427 0.03634 -0.0507 0.03773 C -0.05486 0.04213 -0.05677 0.04468 -0.06181 0.04746 C -0.06285 0.04792 -0.06406 0.04792 -0.06511 0.04815 C -0.0665 0.04884 -0.06771 0.04954 -0.0691 0.05023 C -0.07292 0.05232 -0.07448 0.05301 -0.07847 0.05486 C -0.09844 0.07315 -0.07014 0.04769 -0.09618 0.06875 L -0.10903 0.07917 C -0.11163 0.08125 -0.11406 0.08334 -0.11684 0.08519 C -0.11754 0.08565 -0.11841 0.08588 -0.1191 0.08658 C -0.12049 0.08796 -0.12188 0.08982 -0.12344 0.09097 C -0.12535 0.09259 -0.12761 0.09375 -0.12952 0.0956 C -0.13143 0.09699 -0.13264 0.09931 -0.13455 0.1007 C -0.13785 0.10301 -0.14167 0.10394 -0.14514 0.10579 C -0.1474 0.10718 -0.14966 0.1081 -0.15174 0.10949 C -0.15643 0.1125 -0.16077 0.11667 -0.16563 0.11921 C -0.16719 0.11991 -0.16875 0.12037 -0.17014 0.12153 C -0.1717 0.12269 -0.17292 0.12454 -0.17466 0.12593 C -0.17709 0.12778 -0.17969 0.1294 -0.18229 0.13102 C -0.1849 0.13611 -0.1816 0.13033 -0.18629 0.13542 C -0.19115 0.14121 -0.18941 0.13982 -0.19236 0.14445 C -0.19341 0.14607 -0.19462 0.14792 -0.19566 0.14954 C -0.19601 0.1507 -0.19636 0.15209 -0.19688 0.15324 C -0.1974 0.15509 -0.19844 0.15648 -0.19896 0.15857 C -0.19983 0.16134 -0.2 0.16435 -0.2007 0.16736 C -0.20261 0.17546 -0.20156 0.17037 -0.20347 0.18287 C -0.20452 0.29908 -0.20313 0.27593 -0.20573 0.34514 C -0.20643 0.36435 -0.20538 0.38403 -0.20799 0.40301 C -0.20868 0.4081 -0.20972 0.41551 -0.21007 0.4206 C -0.21042 0.42384 -0.21042 0.42709 -0.21059 0.43033 C -0.20972 0.45116 -0.20851 0.47176 -0.20799 0.49259 C -0.20781 0.49352 -0.20868 0.49398 -0.20903 0.49468 C -0.20955 0.49676 -0.20955 0.49699 -0.20955 0.49861 L -0.20955 0.49861 " pathEditMode="relative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277 L -0.00243 0.00277 C -0.00555 0.00208 -0.0085 0.00115 -0.01146 0.00046 C -0.01354 3.7037E-6 -0.0158 3.7037E-6 -0.01805 -0.00024 L -0.04531 -0.00162 L -0.06632 -0.00255 C -0.0717 -0.00394 -0.07708 -0.00672 -0.08246 -0.00695 C -0.09913 -0.00787 -0.1158 -0.00695 -0.13246 -0.00625 C -0.15208 -0.00533 -0.14618 -0.00417 -0.16024 -0.00255 C -0.16753 -0.00162 -0.17465 -0.0007 -0.18194 -0.00024 C -0.20121 0.00069 -0.22048 0.00069 -0.23975 0.00115 C -0.24323 0.00208 -0.24687 0.00208 -0.25034 0.00347 C -0.25277 0.00439 -0.25503 0.00578 -0.25746 0.00648 C -0.26371 0.0081 -0.27014 0.00879 -0.27639 0.01018 C -0.30087 0.01504 -0.28646 0.0125 -0.30312 0.01527 C -0.33316 0.03287 -0.2934 0.01064 -0.31979 0.02268 C -0.32257 0.02407 -0.32517 0.02639 -0.32812 0.02777 C -0.33177 0.03009 -0.33576 0.03125 -0.33923 0.03379 C -0.34305 0.03657 -0.34618 0.04097 -0.34965 0.04421 C -0.35225 0.04629 -0.35521 0.04768 -0.35746 0.05 C -0.36128 0.05393 -0.36441 0.05856 -0.36805 0.06273 C -0.37083 0.06574 -0.37361 0.06851 -0.37639 0.07152 C -0.37847 0.07384 -0.38055 0.07639 -0.38246 0.07893 C -0.39184 0.09189 -0.38472 0.08449 -0.39027 0.09004 C -0.39132 0.09282 -0.39271 0.09537 -0.39357 0.09814 C -0.39861 0.11296 -0.39166 0.09699 -0.39809 0.11088 C -0.39861 0.11643 -0.39913 0.12129 -0.40034 0.12708 C -0.40087 0.12986 -0.40173 0.13264 -0.40243 0.13518 C -0.40312 0.13935 -0.40364 0.14351 -0.40416 0.14791 C -0.40468 0.15139 -0.40486 0.15486 -0.40521 0.1581 C -0.40573 0.16203 -0.40642 0.16551 -0.40694 0.16921 C -0.40955 0.21342 -0.40712 0.1662 -0.40868 0.24768 C -0.4092 0.27777 -0.40764 0.26898 -0.41198 0.28634 C -0.41267 0.29259 -0.41302 0.2993 -0.41423 0.30555 C -0.4151 0.30995 -0.41736 0.31365 -0.41805 0.31805 C -0.41892 0.32314 -0.41875 0.32847 -0.41909 0.33356 C -0.41962 0.33819 -0.42031 0.34259 -0.42083 0.34699 C -0.421 0.35046 -0.42118 0.35393 -0.42135 0.3574 C -0.42326 0.39976 -0.41666 0.3875 -0.42534 0.40185 C -0.42604 0.41365 -0.42587 0.40717 -0.42587 0.42106 L -0.42743 0.42338 L -0.42743 0.42338 L -0.42743 0.42338 " pathEditMode="relative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-1.11111E-6 0.00023 C -0.00851 0.00254 -0.01667 0.00555 -0.02483 0.00833 C -0.03455 0.01111 -0.04462 0.01273 -0.05434 0.01666 C -0.06371 0.0206 -0.07326 0.02291 -0.08212 0.02824 C -0.08524 0.03009 -0.08802 0.03241 -0.09132 0.03356 C -0.09479 0.03495 -0.09809 0.03495 -0.10139 0.03611 C -0.10451 0.03703 -0.10781 0.03866 -0.11111 0.03981 C -0.11996 0.04282 -0.12048 0.04259 -0.1276 0.04398 L -0.14184 0.05324 C -0.1434 0.05416 -0.14479 0.05532 -0.14635 0.05625 C -0.14913 0.05764 -0.15173 0.05926 -0.15417 0.06088 C -0.15712 0.06319 -0.15989 0.0662 -0.16267 0.06805 C -0.16632 0.07037 -0.17014 0.07222 -0.17344 0.0743 C -0.17673 0.07616 -0.17969 0.07847 -0.18264 0.08032 C -0.18733 0.08333 -0.19184 0.08472 -0.19635 0.08819 L -0.20868 0.09838 C -0.21059 0.09977 -0.2125 0.10162 -0.21441 0.10301 C -0.21614 0.1044 -0.21805 0.10532 -0.21944 0.10694 C -0.22656 0.11296 -0.23125 0.11597 -0.23663 0.12291 C -0.23976 0.12731 -0.24392 0.13078 -0.24583 0.13565 C -0.2467 0.13842 -0.24722 0.1412 -0.24844 0.14352 C -0.25069 0.14815 -0.25417 0.15162 -0.25608 0.15671 L -0.25937 0.16597 C -0.25972 0.20764 -0.25972 0.2493 -0.26059 0.29051 C -0.26076 0.30046 -0.26198 0.31088 -0.26233 0.32106 C -0.26319 0.3493 -0.26319 0.37801 -0.26406 0.40648 C -0.26406 0.40972 -0.26493 0.4125 -0.2651 0.41574 C -0.26545 0.42338 -0.26545 0.4243 -0.26545 0.43194 L -0.26545 0.43287 L -0.26545 0.43194 " pathEditMode="relative" rAng="0" ptsTypes="AAAAAAAAAAAAAAAAAAAAAAAAAAAAA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602 L 0.00156 0.00602 L -0.03907 0.0118 C -0.05243 0.01342 -0.09254 0.01528 -0.0974 0.01551 C -0.1 0.01597 -0.10261 0.01667 -0.10521 0.01713 C -0.10782 0.01736 -0.11042 0.0169 -0.11302 0.01782 C -0.11493 0.01852 -0.1165 0.02106 -0.11858 0.02153 C -0.12882 0.02315 -0.18073 0.02361 -0.18629 0.02361 C -0.19028 0.02407 -0.19445 0.0243 -0.19844 0.02523 C -0.20209 0.02592 -0.20556 0.02731 -0.20903 0.02824 C -0.21042 0.02847 -0.21164 0.0287 -0.21302 0.02893 C -0.2158 0.03055 -0.21841 0.03287 -0.22136 0.03403 C -0.22292 0.03472 -0.22466 0.03449 -0.22622 0.03472 C -0.22882 0.03542 -0.23143 0.03611 -0.23403 0.03704 C -0.23559 0.0375 -0.23698 0.03889 -0.23855 0.03935 C -0.24688 0.04167 -0.25556 0.04398 -0.26407 0.04583 C -0.26632 0.0463 -0.26841 0.04722 -0.27066 0.04745 C -0.27448 0.04792 -0.27813 0.04792 -0.28177 0.04815 C -0.28681 0.04954 -0.29184 0.05139 -0.29688 0.05255 C -0.32223 0.05856 -0.28091 0.04606 -0.31407 0.05555 C -0.32014 0.05741 -0.32622 0.06018 -0.3323 0.06157 C -0.33577 0.06227 -0.33907 0.06273 -0.34236 0.06366 C -0.34636 0.06481 -0.35018 0.0669 -0.354 0.06805 C -0.35868 0.06967 -0.36337 0.07037 -0.36789 0.07176 C -0.37431 0.07384 -0.37587 0.07592 -0.38299 0.07917 C -0.38785 0.08171 -0.39289 0.08403 -0.39792 0.08588 C -0.41667 0.09305 -0.41476 0.08935 -0.42622 0.09699 C -0.42969 0.0993 -0.43125 0.10185 -0.43455 0.10509 C -0.43577 0.10648 -0.43733 0.10741 -0.43855 0.1088 C -0.44046 0.11111 -0.44202 0.11412 -0.4441 0.1162 C -0.4474 0.11991 -0.44584 0.11829 -0.44844 0.12083 C -0.45521 0.1368 -0.4474 0.11667 -0.45296 0.13704 C -0.45348 0.13935 -0.45486 0.14143 -0.45573 0.14375 C -0.45747 0.14884 -0.45851 0.15741 -0.45955 0.16227 C -0.46111 0.16898 -0.46181 0.17037 -0.46407 0.17639 C -0.46441 0.17963 -0.46476 0.18264 -0.46511 0.18588 C -0.46528 0.18819 -0.46546 0.19051 -0.46563 0.19259 C -0.46702 0.20463 -0.46841 0.2169 -0.46962 0.22893 C -0.47032 0.23727 -0.46945 0.2331 -0.4724 0.24143 C -0.47292 0.24838 -0.47396 0.2618 -0.47396 0.26667 C -0.47535 0.32523 -0.46997 0.30231 -0.47674 0.32755 C -0.47743 0.35602 -0.47726 0.34514 -0.47726 0.36018 L -0.47726 0.36018 " pathEditMode="relative" ptsTypes="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  <p:bldP spid="21" grpId="0"/>
      <p:bldP spid="36" grpId="0"/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4" t="-17" r="10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43" t="-100" r="7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99" t="-59" r="8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814317" y="4551019"/>
                <a:ext cx="511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17" y="4551019"/>
                <a:ext cx="511246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4" t="-116" r="38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631044" y="4508590"/>
                <a:ext cx="419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044" y="4508590"/>
                <a:ext cx="419582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27" t="-17" r="14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822531" y="4138638"/>
                <a:ext cx="4948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B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531" y="4138638"/>
                <a:ext cx="494818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6" t="-66" r="47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3570469" y="4184409"/>
                <a:ext cx="4658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69" y="4184409"/>
                <a:ext cx="465881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107" t="-75" r="62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830025" y="3620122"/>
                <a:ext cx="4955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25" y="3620122"/>
                <a:ext cx="495541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119" t="-119" r="40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049807" y="2919019"/>
            <a:ext cx="3475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W=</a:t>
            </a:r>
            <a:r>
              <a:rPr lang="zh-CN" altLang="en-US" sz="2000" dirty="0"/>
              <a:t>‘</a:t>
            </a:r>
            <a:r>
              <a:rPr lang="en-US" altLang="zh-CN" sz="2000" dirty="0"/>
              <a:t>+</a:t>
            </a:r>
            <a:r>
              <a:rPr lang="zh-CN" altLang="en-US" sz="2000" dirty="0"/>
              <a:t>’</a:t>
            </a:r>
            <a:endParaRPr lang="zh-CN" altLang="en-US" sz="2000" dirty="0"/>
          </a:p>
          <a:p>
            <a:r>
              <a:rPr lang="zh-CN" altLang="en-US" sz="2000" dirty="0"/>
              <a:t>优先级低于</a:t>
            </a:r>
            <a:r>
              <a:rPr lang="en-US" altLang="zh-CN" sz="2000" dirty="0"/>
              <a:t>OPTR</a:t>
            </a:r>
            <a:r>
              <a:rPr lang="zh-CN" altLang="en-US" sz="2000" dirty="0"/>
              <a:t>栈顶操作符，</a:t>
            </a:r>
            <a:endParaRPr lang="en-US" altLang="zh-CN" sz="2000" dirty="0"/>
          </a:p>
          <a:p>
            <a:r>
              <a:rPr lang="zh-CN" altLang="en-US" sz="2000" dirty="0"/>
              <a:t>进行出栈计算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38" t="-101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98" t="-68" r="6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4153914" y="1297772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914" y="1297772"/>
                <a:ext cx="991369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38" t="-89" r="52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Cambria Math" panose="02040503050406030204" pitchFamily="18" charset="0"/>
                  </a:rPr>
                  <a:t>运算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结果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1" t="-168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13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81 L 0.00122 -0.0081 C 0.00035 -0.01227 -0.00052 -0.01597 -0.00104 -0.02014 C -0.00156 -0.02338 -0.00139 -0.02709 -0.00156 -0.03056 C -0.00191 -0.03334 -0.00243 -0.03634 -0.00278 -0.03935 C -0.00295 -0.09051 -0.00225 -0.14167 -0.0033 -0.19259 C -0.0033 -0.19514 -0.00521 -0.19699 -0.00607 -0.19931 C -0.01059 -0.21227 -0.0033 -0.19908 -0.01441 -0.21945 C -0.01649 -0.22315 -0.01892 -0.22639 -0.02048 -0.23056 C -0.02969 -0.25324 -0.01892 -0.22732 -0.02882 -0.24908 C -0.03003 -0.25162 -0.03107 -0.2544 -0.03212 -0.25718 C -0.03559 -0.26459 -0.03212 -0.25417 -0.03663 -0.26597 C -0.03732 -0.26783 -0.0375 -0.27014 -0.03837 -0.27199 C -0.04201 -0.28148 -0.04184 -0.28033 -0.0467 -0.28681 C -0.05 -0.29699 -0.04635 -0.2875 -0.05434 -0.30093 C -0.05937 -0.30903 -0.06441 -0.31736 -0.06892 -0.32593 C -0.07153 -0.33102 -0.08073 -0.34931 -0.08281 -0.35116 L -0.08715 -0.35556 C -0.08767 -0.35695 -0.08819 -0.35834 -0.08889 -0.35926 C -0.09271 -0.36435 -0.10052 -0.37107 -0.10434 -0.375 C -0.1085 -0.37894 -0.11302 -0.38264 -0.11666 -0.3875 C -0.11719 -0.3882 -0.11771 -0.38912 -0.11823 -0.38982 C -0.13472 -0.40509 -0.12153 -0.39259 -0.13333 -0.40162 C -0.14496 -0.41065 -0.13819 -0.40764 -0.1467 -0.41042 C -0.14878 -0.41343 -0.15052 -0.41736 -0.1533 -0.41945 L -0.15712 -0.42222 L -0.15712 -0.42222 " pathEditMode="relative" ptsTypes="AAAAAAAAAAAAAAAAAAAAAAA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023 L 3.05556E-6 0.00023 C 0.00034 -0.00926 0.00069 -0.01782 0.00121 -0.02685 C 0.00139 -0.0294 0.00156 -0.03217 0.00208 -0.03449 C 0.00225 -0.03565 0.00312 -0.03634 0.00347 -0.03727 C 0.00364 -0.03958 0.00364 -0.04166 0.00382 -0.04352 C 0.00434 -0.04629 0.00521 -0.04861 0.00573 -0.05139 C 0.00625 -0.05347 0.00659 -0.05602 0.00712 -0.05879 C 0.00729 -0.06366 0.00712 -0.06852 0.00764 -0.07315 C 0.00781 -0.07731 0.00885 -0.08125 0.00937 -0.08541 C 0.01007 -0.09028 0.01059 -0.0956 0.01111 -0.10069 C 0.0118 -0.11111 0.01076 -0.12222 0.01302 -0.13241 C 0.01337 -0.13449 0.01406 -0.13634 0.01441 -0.13842 C 0.01493 -0.14074 0.0151 -0.14328 0.01527 -0.14606 C 0.01562 -0.14815 0.01527 -0.15092 0.0158 -0.15301 C 0.01632 -0.15509 0.01736 -0.15671 0.01805 -0.15879 C 0.02187 -0.19838 0.01684 -0.15509 0.0217 -0.18148 C 0.02534 -0.20185 0.02135 -0.19051 0.02534 -0.20046 C 0.02743 -0.22708 0.02482 -0.20393 0.0276 -0.21736 C 0.0283 -0.22014 0.0283 -0.22315 0.02899 -0.22546 C 0.03159 -0.23403 0.03472 -0.24166 0.03767 -0.24977 C 0.03923 -0.2544 0.0408 -0.25879 0.04271 -0.26273 C 0.04357 -0.26504 0.04496 -0.26666 0.04583 -0.26875 C 0.04791 -0.27407 0.04826 -0.27893 0.04948 -0.28472 C 0.05191 -0.29606 0.05034 -0.28912 0.05364 -0.29768 C 0.05746 -0.30833 0.05277 -0.29722 0.05625 -0.30532 C 0.05642 -0.30949 0.05625 -0.31319 0.05677 -0.31736 C 0.05694 -0.31921 0.05781 -0.32106 0.05816 -0.32268 C 0.05868 -0.32662 0.05902 -0.33032 0.05955 -0.33403 C 0.06024 -0.33912 0.06024 -0.3368 0.0618 -0.34028 C 0.0625 -0.3419 0.06423 -0.34514 0.06423 -0.34491 L 0.06423 -0.34514 " pathEditMode="relative" rAng="0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0023 L 0.0033 0.00046 C 0.0033 -0.00278 0.0033 -0.00533 0.0033 -0.00787 C 0.00347 -0.01459 0.0033 -0.02153 0.00364 -0.02848 C 0.00382 -0.03264 0.00451 -0.03658 0.00486 -0.04074 C 0.00503 -0.0419 0.00503 -0.04306 0.00503 -0.04398 C 0.00573 -0.05139 0.00677 -0.05857 0.00729 -0.06551 C 0.00729 -0.06713 0.00729 -0.06806 0.00746 -0.06898 C 0.00781 -0.07176 0.00816 -0.07454 0.00851 -0.07755 C 0.00868 -0.08056 0.00885 -0.0838 0.00903 -0.08704 C 0.00937 -0.09213 0.01024 -0.10255 0.01024 -0.10232 C 0.00989 -0.14838 0.00989 -0.19422 0.00972 -0.24005 C 0.00972 -0.24514 0.00989 -0.2507 0.00955 -0.25556 C 0.00937 -0.26297 0.00816 -0.27778 0.00816 -0.27755 C 0.00746 -0.31875 0.00833 -0.30186 0.00642 -0.32848 C 0.00625 -0.33311 0.0066 -0.33773 0.00608 -0.3426 C 0.00608 -0.34514 0.00538 -0.34699 0.00503 -0.34931 C 0.00382 -0.35811 0.00417 -0.35579 0.0033 -0.36436 C 0.0033 -0.36598 0.0033 -0.36806 0.0033 -0.36968 C 0.00295 -0.37223 0.00278 -0.37454 0.0026 -0.37686 C 0.00139 -0.38681 0.00174 -0.38473 0.00087 -0.39167 C 0.00069 -0.39699 0.00052 -0.40278 0.00017 -0.40811 C 1.11111E-6 -0.40926 -0.00052 -0.41436 -0.00087 -0.41574 C -0.00104 -0.41644 -0.00139 -0.41713 -0.00139 -0.4169 L -0.00139 -0.41713 " pathEditMode="relative" rAng="0" ptsTypes="AAAAAAAAAAAAAAAAAAAAAAA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7 0.00209 L -0.01077 0.00209 C -0.01389 0.00163 -0.01667 0.0007 -0.01979 0.0007 C -0.02917 0.00047 -0.03854 0.0007 -0.04809 0.00139 C -0.05104 0.00163 -0.054 0.00255 -0.05695 0.00278 C -0.06285 0.00348 -0.06875 0.00394 -0.07466 0.0044 C -0.07709 0.00556 -0.07934 0.00741 -0.08195 0.00811 C -0.10504 0.01482 -0.08247 0.0051 -0.09913 0.01181 C -0.10643 0.01459 -0.11337 0.01829 -0.12084 0.02061 C -0.12483 0.02176 -0.129 0.02269 -0.13299 0.02431 C -0.13629 0.0257 -0.13924 0.02801 -0.14254 0.02963 C -0.14723 0.03172 -0.15209 0.03311 -0.15695 0.03542 C -0.1599 0.03681 -0.16268 0.03913 -0.1658 0.04075 C -0.17691 0.04607 -0.17552 0.04283 -0.1875 0.05024 C -0.20677 0.06227 -0.19497 0.0595 -0.20521 0.06135 C -0.22361 0.08426 -0.20209 0.0595 -0.22188 0.07686 C -0.23872 0.0919 -0.21563 0.0757 -0.23073 0.08588 C -0.23143 0.08797 -0.23195 0.09051 -0.23299 0.0926 C -0.23403 0.09445 -0.23559 0.09538 -0.23681 0.097 C -0.23802 0.09862 -0.23907 0.10047 -0.24028 0.10209 C -0.24167 0.10417 -0.24323 0.10602 -0.24462 0.10811 C -0.24618 0.1125 -0.24775 0.1169 -0.24913 0.1213 C -0.24983 0.12408 -0.25018 0.12686 -0.2507 0.12963 C -0.25434 0.14468 -0.254 0.14237 -0.25851 0.15556 C -0.25886 0.15973 -0.25938 0.16389 -0.25973 0.16806 C -0.2599 0.17153 -0.25973 0.175 -0.26025 0.17848 C -0.26077 0.18288 -0.26163 0.18727 -0.2625 0.1919 C -0.26285 0.2095 -0.2632 0.23079 -0.26407 0.24815 C -0.26424 0.25255 -0.26459 0.25695 -0.26528 0.26135 C -0.26545 0.26366 -0.26632 0.26598 -0.26684 0.26806 C -0.26754 0.27084 -0.26806 0.27362 -0.26858 0.27639 C -0.26893 0.29283 -0.2691 0.3095 -0.26962 0.32593 C -0.26997 0.33403 -0.27066 0.34213 -0.27136 0.35047 C -0.27136 0.35186 -0.2717 0.35325 -0.27188 0.35487 C -0.27223 0.36042 -0.27257 0.36621 -0.27292 0.37176 C -0.27396 0.38936 -0.27292 0.37825 -0.27518 0.4 C -0.27552 0.40301 -0.27622 0.40903 -0.27622 0.40903 L -0.27622 0.40903 " pathEditMode="relative" ptsTypes="AAAAAAAAAAAAAAAAAAAAAAAAAAAAAAAAAAAAAA">
                                      <p:cBhvr>
                                        <p:cTn id="2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42" grpId="0"/>
      <p:bldP spid="42" grpId="1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4" t="-17" r="10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43" t="-100" r="7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78" y="1213792"/>
                <a:ext cx="47745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99" t="-59" r="8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814317" y="4551019"/>
                <a:ext cx="511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17" y="4551019"/>
                <a:ext cx="511246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4" t="-116" r="38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631044" y="4508590"/>
                <a:ext cx="419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044" y="4508590"/>
                <a:ext cx="419582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27" t="-17" r="14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98" t="-68" r="6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643606" y="4138638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06" y="4138638"/>
                <a:ext cx="991369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23" t="-66" r="36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5049807" y="2919019"/>
            <a:ext cx="3475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W=</a:t>
            </a:r>
            <a:r>
              <a:rPr lang="zh-CN" altLang="en-US" sz="2000" dirty="0"/>
              <a:t>‘</a:t>
            </a:r>
            <a:r>
              <a:rPr lang="en-US" altLang="zh-CN" sz="2000" dirty="0"/>
              <a:t>+</a:t>
            </a:r>
            <a:r>
              <a:rPr lang="zh-CN" altLang="en-US" sz="2000" dirty="0"/>
              <a:t>’</a:t>
            </a:r>
            <a:endParaRPr lang="zh-CN" altLang="en-US" sz="2000" dirty="0"/>
          </a:p>
          <a:p>
            <a:r>
              <a:rPr lang="zh-CN" altLang="en-US" sz="2000" dirty="0"/>
              <a:t>优先级低于</a:t>
            </a:r>
            <a:r>
              <a:rPr lang="en-US" altLang="zh-CN" sz="2000" dirty="0"/>
              <a:t>OPTR</a:t>
            </a:r>
            <a:r>
              <a:rPr lang="zh-CN" altLang="en-US" sz="2000" dirty="0"/>
              <a:t>栈顶操作符，</a:t>
            </a:r>
            <a:endParaRPr lang="en-US" altLang="zh-CN" sz="2000" dirty="0"/>
          </a:p>
          <a:p>
            <a:r>
              <a:rPr lang="zh-CN" altLang="en-US" sz="2000" dirty="0"/>
              <a:t>进行出栈计算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38" t="-101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Cambria Math" panose="02040503050406030204" pitchFamily="18" charset="0"/>
                  </a:rPr>
                  <a:t>运算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结果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1" t="-168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4234065" y="1351032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065" y="1351032"/>
                <a:ext cx="991369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52" t="-74" r="2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11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0023 L 4.72222E-6 0.00023 C -0.00278 -0.02893 4.72222E-6 0.00371 -0.00191 -0.04375 C -0.00209 -0.04884 -0.00261 -0.05393 -0.0033 -0.05903 C -0.00382 -0.08727 -0.004 -0.11597 -0.00487 -0.14421 C -0.00504 -0.14907 -0.00678 -0.16296 -0.00782 -0.16782 C -0.00851 -0.17129 -0.01007 -0.17454 -0.01077 -0.17778 C -0.02309 -0.23009 -0.00209 -0.14745 -0.01511 -0.19699 C -0.01598 -0.22338 -0.01372 -0.19791 -0.02188 -0.23125 C -0.02761 -0.25463 -0.01806 -0.22986 -0.02587 -0.25092 C -0.02761 -0.25509 -0.03073 -0.26111 -0.03178 -0.2662 C -0.03282 -0.2706 -0.03369 -0.27546 -0.03455 -0.27986 C -0.03559 -0.28356 -0.03542 -0.28449 -0.03698 -0.28889 C -0.04688 -0.31435 -0.03785 -0.28727 -0.05 -0.31643 C -0.06372 -0.34907 -0.04983 -0.31759 -0.06181 -0.34166 C -0.06632 -0.35139 -0.06285 -0.34653 -0.0691 -0.35694 C -0.07709 -0.36898 -0.08091 -0.37199 -0.0915 -0.38426 C -0.09341 -0.38634 -0.09497 -0.38889 -0.09671 -0.3912 C -0.10365 -0.39954 -0.09636 -0.38981 -0.10747 -0.3993 C -0.11146 -0.40301 -0.11424 -0.40926 -0.1191 -0.41157 C -0.12587 -0.41481 -0.12535 -0.41412 -0.13178 -0.41921 C -0.13369 -0.4206 -0.13525 -0.42245 -0.13716 -0.42384 C -0.15139 -0.43379 -0.12813 -0.41366 -0.14931 -0.4331 C -0.15087 -0.43426 -0.15191 -0.43634 -0.1533 -0.4368 C -0.15434 -0.43704 -0.15504 -0.43727 -0.15573 -0.4375 C -0.15712 -0.43796 -0.15903 -0.43796 -0.15903 -0.43773 L -0.15903 -0.43796 " pathEditMode="relative" rAng="0" ptsTypes="AAAAAAAAAAAAAAAAAAAAAAAAA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-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1875 L 0.00278 -0.01875 C 0.00313 -0.07755 0.00313 -0.13635 0.00382 -0.19514 C 0.00382 -0.19815 0.00434 -0.20116 0.00487 -0.20394 C 0.00608 -0.20926 0.00764 -0.21436 0.00886 -0.21945 C 0.00973 -0.22315 0.01025 -0.22686 0.01112 -0.23056 C 0.01129 -0.23264 0.01094 -0.23473 0.01164 -0.23658 C 0.0125 -0.23936 0.01424 -0.24144 0.01546 -0.24398 C 0.02118 -0.25602 0.01493 -0.24561 0.02275 -0.25741 C 0.02344 -0.26065 0.02379 -0.26389 0.025 -0.2669 C 0.02587 -0.26945 0.02743 -0.27153 0.02882 -0.27361 C 0.03247 -0.27917 0.03612 -0.28473 0.03993 -0.28982 C 0.0415 -0.2919 0.04306 -0.29375 0.04445 -0.29584 C 0.0448 -0.29653 0.04514 -0.29723 0.04549 -0.29815 C 0.04688 -0.30093 0.04792 -0.30417 0.04948 -0.30695 C 0.05348 -0.31412 0.05921 -0.31968 0.06216 -0.32778 C 0.06285 -0.32963 0.06372 -0.33172 0.06441 -0.33357 C 0.06563 -0.33704 0.06702 -0.3419 0.06771 -0.34537 C 0.07171 -0.36644 0.06789 -0.35695 0.07327 -0.36852 C 0.07414 -0.37755 0.07309 -0.37246 0.075 -0.37801 C 0.07553 -0.37963 0.07674 -0.38311 0.07674 -0.38311 L 0.07674 -0.38311 " pathEditMode="relative" ptsTypes="AAAAAAAAAAAAAAAAAAAA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111E-6 L -1.38889E-6 0.00069 C -0.00052 -0.0044 -0.00156 -0.00857 -0.00156 -0.0132 C -0.00156 -0.02801 -0.00156 -0.04306 -0.00121 -0.05764 C -0.00087 -0.06505 0.00156 -0.07546 0.00278 -0.08241 C 0.00295 -0.08542 0.00295 -0.08796 0.0033 -0.09097 C 0.00399 -0.09583 0.00486 -0.10139 0.00538 -0.10625 C 0.00608 -0.11597 0.00643 -0.12523 0.00712 -0.13449 C 0.00747 -0.13912 0.00816 -0.14283 0.00833 -0.14722 C 0.00886 -0.16435 0.00868 -0.18171 0.00938 -0.19861 C 0.00955 -0.20347 0.01094 -0.20787 0.01163 -0.2125 C 0.01302 -0.22454 0.0125 -0.2294 0.01493 -0.24259 C 0.0158 -0.24792 0.01771 -0.25301 0.01893 -0.25787 C 0.01979 -0.26273 0.02066 -0.26783 0.0217 -0.27269 C 0.02188 -0.27639 0.02188 -0.28033 0.02205 -0.28426 C 0.0224 -0.28658 0.02274 -0.28889 0.02309 -0.2912 C 0.02344 -0.29537 0.02344 -0.29931 0.02379 -0.30347 C 0.02448 -0.30972 0.02535 -0.31551 0.02639 -0.32176 C 0.02535 -0.33704 0.02518 -0.35185 0.02448 -0.36667 C 0.02413 -0.36875 0.02396 -0.37083 0.02379 -0.37269 C 0.02327 -0.37639 0.02274 -0.38009 0.02205 -0.3838 C 0.02188 -0.38495 0.02066 -0.38611 0.01979 -0.38727 C 0.0191 -0.3912 0.01788 -0.39468 0.01702 -0.39838 C 0.01667 -0.39977 0.01702 -0.40139 0.01649 -0.40278 C 0.01563 -0.40741 0.01493 -0.40741 0.0132 -0.41065 C 0.0125 -0.41181 0.01233 -0.4132 0.01163 -0.41458 C 0.01094 -0.41551 0.00955 -0.41574 0.00886 -0.41644 C 0.00799 -0.43056 0.01233 -0.43773 0.00504 -0.43889 C 0.00417 -0.43889 0.00347 -0.43889 0.00278 -0.43889 L 0.00278 -0.43866 " pathEditMode="relative" rAng="0" ptsTypes="AAAAAAAAAAAAAAAAAAAAAAAAAAAA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3 -0.00186 L -0.01163 -0.00186 C -0.02309 -0.00163 -0.03438 -0.00186 -0.04566 -0.00116 C -0.04844 -0.00116 -0.05122 4.81481E-6 -0.054 0.00023 C -0.05729 0.00069 -0.06059 0.00069 -0.06389 0.00092 C -0.07136 0.00324 -0.07917 0.0037 -0.08611 0.00763 C -0.09514 0.01273 -0.09045 0.01064 -0.1 0.01365 C -0.12778 0.03078 -0.0875 0.00601 -0.11788 0.02384 C -0.11979 0.025 -0.12153 0.02685 -0.12344 0.02754 C -0.12795 0.02962 -0.13281 0.03078 -0.13733 0.03287 C -0.13941 0.03379 -0.14132 0.03564 -0.14341 0.03657 C -0.14775 0.03819 -0.15243 0.03865 -0.15677 0.04027 C -0.16129 0.04189 -0.16563 0.04398 -0.17014 0.04606 C -0.17188 0.04699 -0.17344 0.04837 -0.17518 0.04907 C -0.1783 0.05069 -0.18177 0.05162 -0.18507 0.05277 C -0.21268 0.075 -0.1691 0.03958 -0.20452 0.0706 C -0.21841 0.08263 -0.2191 0.07638 -0.23455 0.09791 C -0.23872 0.1037 -0.2441 0.1081 -0.2467 0.11504 C -0.24827 0.11898 -0.24966 0.12314 -0.25122 0.12685 C -0.25295 0.13078 -0.26059 0.14583 -0.26233 0.15138 C -0.26979 0.17453 -0.26007 0.153 -0.26962 0.17199 C -0.27014 0.17546 -0.27049 0.17916 -0.27118 0.1824 C -0.27205 0.18564 -0.27344 0.18865 -0.27396 0.19212 C -0.27847 0.21782 -0.27153 0.19328 -0.27795 0.21365 C -0.2783 0.21759 -0.27865 0.22152 -0.279 0.22546 C -0.27934 0.22847 -0.27934 0.23125 -0.27952 0.23425 C -0.28004 0.23888 -0.28177 0.24884 -0.28229 0.25277 C -0.28299 0.26203 -0.28368 0.27106 -0.28403 0.28032 C -0.28542 0.31111 -0.28316 0.29814 -0.28733 0.31736 C -0.2875 0.35092 -0.28802 0.38449 -0.28785 0.41805 C -0.28768 0.47175 -0.28716 0.428 -0.28629 0.45138 C -0.28611 0.45347 -0.28629 0.45578 -0.28629 0.4581 L -0.28629 0.4581 " pathEditMode="relative" ptsTypes="AAAAAAAAAAAAAAAAAAAAAAAAAAAAAAAAA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2" grpId="0"/>
      <p:bldP spid="35" grpId="0"/>
      <p:bldP spid="36" grpId="0"/>
      <p:bldP spid="36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51" y="1221830"/>
                <a:ext cx="56426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4" t="-17" r="10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27" y="1205754"/>
                <a:ext cx="40800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43" t="-100" r="7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7146607" y="1213792"/>
                <a:ext cx="477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607" y="1213792"/>
                <a:ext cx="47745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66" t="-59" r="53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31" y="1187807"/>
                <a:ext cx="57005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98" t="-68" r="6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53" t="-116" r="2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049807" y="2919019"/>
                <a:ext cx="34754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W=</a:t>
                </a:r>
                <a:r>
                  <a:rPr lang="zh-CN" altLang="en-US" sz="2000" dirty="0"/>
                  <a:t>‘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zh-CN" altLang="en-US" sz="2000" dirty="0"/>
                  <a:t>’</a:t>
                </a:r>
                <a:endParaRPr lang="zh-CN" altLang="en-US" sz="2000" dirty="0"/>
              </a:p>
              <a:p>
                <a:r>
                  <a:rPr lang="zh-CN" altLang="en-US" sz="2000" dirty="0"/>
                  <a:t>优先级高于</a:t>
                </a:r>
                <a:r>
                  <a:rPr lang="en-US" altLang="zh-CN" sz="2000" dirty="0"/>
                  <a:t>OPTR</a:t>
                </a:r>
                <a:r>
                  <a:rPr lang="zh-CN" altLang="en-US" sz="2000" dirty="0"/>
                  <a:t>栈顶操作符，</a:t>
                </a:r>
                <a:endParaRPr lang="en-US" altLang="zh-CN" sz="2000" dirty="0"/>
              </a:p>
              <a:p>
                <a:r>
                  <a:rPr lang="zh-CN" altLang="en-US" sz="2000" dirty="0"/>
                  <a:t>继续读字符</a:t>
                </a: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07" y="2919019"/>
                <a:ext cx="3475477" cy="1323439"/>
              </a:xfrm>
              <a:prstGeom prst="rect">
                <a:avLst/>
              </a:prstGeom>
              <a:blipFill rotWithShape="1">
                <a:blip r:embed="rId6"/>
                <a:stretch>
                  <a:fillRect l="-8" t="-42" r="-59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38" t="-101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8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-0.00764 L -0.00712 -0.00764 C -0.01701 -0.0074 -0.02691 -0.00787 -0.03663 -0.00694 C -0.04045 -0.00671 -0.04392 -0.0044 -0.04774 -0.00393 C -0.0684 -0.00254 -0.08924 -0.00254 -0.11007 -0.00185 C -0.11406 -0.00139 -0.11823 -0.00092 -0.12222 -0.00023 C -0.13299 0.00139 -0.14375 0.00347 -0.15451 0.00556 C -0.15642 0.00602 -0.15851 0.00672 -0.16059 0.00718 L -0.17951 0.01088 C -0.19132 0.01621 -0.19983 0.02037 -0.21215 0.02477 C -0.21511 0.02593 -0.21823 0.02639 -0.22118 0.02709 C -0.22396 0.02894 -0.22674 0.03079 -0.22951 0.0331 C -0.23438 0.03704 -0.24462 0.0463 -0.24896 0.05162 C -0.25538 0.05903 -0.26302 0.06551 -0.26788 0.07523 C -0.26892 0.07755 -0.26997 0.07963 -0.27118 0.08195 C -0.27326 0.08565 -0.2757 0.08912 -0.27778 0.09306 C -0.27951 0.0963 -0.28038 0.10023 -0.28229 0.10347 C -0.28472 0.10741 -0.2882 0.11019 -0.29115 0.11366 C -0.29254 0.11968 -0.2941 0.12547 -0.29566 0.13148 C -0.2967 0.13635 -0.29757 0.14144 -0.29896 0.1463 C -0.30261 0.16042 -0.30747 0.17408 -0.31059 0.18866 C -0.31129 0.1919 -0.31215 0.19537 -0.31285 0.19885 C -0.31389 0.20579 -0.31458 0.21273 -0.31563 0.21968 C -0.31806 0.25926 -0.31649 0.24306 -0.31945 0.26852 C -0.31927 0.29051 -0.31875 0.3125 -0.31892 0.33449 C -0.3191 0.35301 -0.32014 0.37153 -0.32066 0.39005 C -0.32083 0.39908 -0.32083 0.40834 -0.32118 0.41736 C -0.32153 0.42963 -0.3217 0.44167 -0.32222 0.45371 C -0.32257 0.46088 -0.32361 0.46806 -0.32396 0.47523 C -0.32413 0.48334 -0.32396 0.49144 -0.32396 0.49977 L -0.32396 0.49977 " pathEditMode="relative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 0.00371 L -0.0066 0.00371 C -0.01059 0.00162 -0.01424 -0.00139 -0.0184 -0.00231 C -0.02552 -0.0037 -0.03281 -0.00254 -0.04011 -0.00301 C -0.04879 -0.00347 -0.05747 -0.00439 -0.06615 -0.00509 L -0.2434 -0.00439 C -0.24965 -0.00439 -0.2559 -0.00231 -0.26233 -0.00162 C -0.28611 0.00162 -0.28281 0.00116 -0.30226 0.00209 C -0.30712 0.00371 -0.31181 0.00556 -0.31667 0.00672 C -0.32865 0.00903 -0.3408 0.01042 -0.35278 0.0125 C -0.3566 0.0132 -0.36042 0.01389 -0.36389 0.01551 C -0.37778 0.02199 -0.39115 0.03056 -0.40504 0.03704 L -0.42726 0.04746 C -0.45 0.05811 -0.43438 0.05139 -0.45122 0.05857 C -0.45434 0.06135 -0.45729 0.06459 -0.46059 0.06736 C -0.46354 0.06991 -0.46667 0.07153 -0.46945 0.07408 C -0.47222 0.07639 -0.47465 0.07894 -0.47726 0.08149 C -0.47813 0.08218 -0.47917 0.08264 -0.48004 0.08357 C -0.48403 0.08843 -0.48785 0.09352 -0.49167 0.09838 C -0.49323 0.10047 -0.49514 0.10186 -0.49618 0.1044 C -0.50017 0.11412 -0.50521 0.12477 -0.50833 0.13542 C -0.50938 0.13889 -0.51007 0.1426 -0.51111 0.14584 C -0.5125 0.15024 -0.51389 0.1544 -0.51563 0.15857 C -0.51649 0.16088 -0.51806 0.16274 -0.51892 0.16505 C -0.52031 0.16899 -0.52136 0.17292 -0.52222 0.17709 C -0.52674 0.19584 -0.52292 0.19074 -0.5283 0.2176 C -0.52969 0.22408 -0.53108 0.23056 -0.53229 0.23704 C -0.53333 0.24236 -0.53542 0.25533 -0.53611 0.26135 C -0.53663 0.26436 -0.53698 0.26736 -0.53733 0.27037 C -0.5375 0.27338 -0.53767 0.27662 -0.53785 0.27986 C -0.53837 0.2963 -0.53785 0.3125 -0.53889 0.32871 C -0.53958 0.33727 -0.54288 0.35394 -0.54288 0.35394 C -0.54358 0.38843 -0.5434 0.37223 -0.5434 0.40278 L -0.54497 0.40371 " pathEditMode="relative" ptsTypes="AAAAAAAAAAAAAAAAAAAAAAAAAAAAA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741 L -0.00086 0.00741 C -0.04114 0.00532 -0.04288 0.00463 -0.09531 0.00671 C -0.09809 0.00671 -0.10052 0.00833 -0.10312 0.00903 C -0.11527 0.01204 -0.12708 0.01551 -0.13923 0.01782 C -0.15104 0.02014 -0.16319 0.02037 -0.17482 0.02454 C -0.19479 0.03148 -0.18472 0.02917 -0.20538 0.03125 C -0.21146 0.03356 -0.21753 0.03634 -0.22378 0.03866 C -0.27396 0.05579 -0.22968 0.03819 -0.26146 0.05116 C -0.26823 0.06458 -0.26198 0.05301 -0.28975 0.07106 C -0.29097 0.07199 -0.29218 0.07222 -0.29323 0.07338 C -0.30277 0.08565 -0.31371 0.09977 -0.32309 0.11273 C -0.32569 0.11597 -0.32795 0.11967 -0.33038 0.12292 C -0.33177 0.125 -0.33333 0.12685 -0.33489 0.12893 C -0.3368 0.13194 -0.33889 0.13495 -0.34097 0.13773 C -0.34548 0.14421 -0.34722 0.1456 -0.35208 0.15347 C -0.35364 0.15602 -0.35555 0.15856 -0.35711 0.16157 C -0.35868 0.16481 -0.36007 0.16852 -0.36146 0.17199 C -0.3625 0.17454 -0.36527 0.18194 -0.36597 0.18449 C -0.36701 0.18842 -0.36771 0.19236 -0.36875 0.1963 C -0.36892 0.20717 -0.36892 0.21805 -0.36927 0.22893 C -0.36961 0.23935 -0.37118 0.24768 -0.37257 0.25787 C -0.37291 0.26273 -0.37413 0.28194 -0.3743 0.28889 C -0.37517 0.32222 -0.37465 0.33148 -0.37708 0.36088 C -0.37725 0.36342 -0.37777 0.36574 -0.37812 0.36829 C -0.37847 0.37014 -0.3783 0.37222 -0.37864 0.37407 C -0.37899 0.37569 -0.37951 0.37708 -0.37986 0.3787 C -0.38107 0.38542 -0.38125 0.38773 -0.38194 0.39352 C -0.38142 0.39977 -0.38107 0.40625 -0.38038 0.41273 C -0.38021 0.41389 -0.37986 0.41481 -0.37934 0.41574 C -0.37847 0.4169 -0.37743 0.41759 -0.37656 0.41852 C -0.37586 0.41991 -0.37552 0.4213 -0.37482 0.42222 C -0.3743 0.42315 -0.37326 0.42361 -0.37309 0.42454 C -0.37291 0.42824 -0.37343 0.43194 -0.37378 0.43565 C -0.37378 0.4375 -0.3743 0.44097 -0.3743 0.44097 L -0.3743 0.44097 " pathEditMode="relative" ptsTypes="AAAAAAAAAAAAAAAAAAAAA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116 L -0.00261 -0.00116 C -0.00886 -0.00162 -0.01493 -0.00232 -0.02101 -0.00255 C -0.0599 -0.0044 -0.05625 -0.00278 -0.0849 -0.00556 L -0.15208 -0.01204 L -0.41563 -0.00764 C -0.42257 -0.00741 -0.42934 -0.0044 -0.43611 -0.00186 C -0.44201 0.00046 -0.44757 0.00347 -0.4533 0.00625 C -0.46545 0.01273 -0.47726 0.02106 -0.48837 0.03009 C -0.49063 0.03194 -0.49288 0.03402 -0.49497 0.03588 C -0.49809 0.03889 -0.5007 0.04236 -0.50382 0.0449 C -0.50729 0.04745 -0.51111 0.04838 -0.51441 0.05069 C -0.52049 0.05532 -0.52274 0.06226 -0.5283 0.06782 C -0.53212 0.07152 -0.53646 0.0743 -0.54063 0.07754 C -0.54497 0.08588 -0.54826 0.09305 -0.55382 0.10046 C -0.55556 0.10254 -0.55729 0.10463 -0.55886 0.10717 C -0.56059 0.10972 -0.56163 0.11273 -0.56337 0.11527 C -0.56563 0.11851 -0.56823 0.12106 -0.57049 0.12407 C -0.57222 0.12639 -0.57448 0.13171 -0.57552 0.13449 C -0.57674 0.1375 -0.57795 0.14027 -0.57882 0.14328 C -0.57986 0.14629 -0.58038 0.1493 -0.58108 0.15231 C -0.58629 0.17546 -0.58264 0.15879 -0.58438 0.16921 C -0.58472 0.17129 -0.58524 0.17314 -0.58559 0.17523 C -0.58594 0.17685 -0.58629 0.1787 -0.58663 0.18032 C -0.58733 0.18379 -0.58802 0.18726 -0.58837 0.19074 C -0.59306 0.23101 -0.58629 0.17939 -0.58993 0.21597 C -0.5908 0.22314 -0.59184 0.23032 -0.59271 0.2375 C -0.59236 0.25439 -0.59219 0.27152 -0.59167 0.28865 C -0.59167 0.29236 -0.59167 0.29606 -0.59115 0.29976 C -0.58559 0.33264 -0.58837 0.26041 -0.58837 0.3368 L -0.58837 0.3368 " pathEditMode="relative" ptsTypes="AAAAAAAAAAAAAAAA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41" grpId="0"/>
      <p:bldP spid="23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780298" y="4102190"/>
                <a:ext cx="56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298" y="4102190"/>
                <a:ext cx="564266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70" t="-17" r="2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576719" y="4189896"/>
                <a:ext cx="40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719" y="4189896"/>
                <a:ext cx="40800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98" t="-32" r="25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1823703" y="3666676"/>
                <a:ext cx="4774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03" y="3666676"/>
                <a:ext cx="47745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29" t="-36" r="116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452133" y="4576648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33" y="4576648"/>
                <a:ext cx="57005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48" t="-39" r="1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53" t="-116" r="2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049807" y="2919019"/>
                <a:ext cx="34754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W=</a:t>
                </a:r>
                <a:r>
                  <a:rPr lang="zh-CN" altLang="en-US" sz="2000" dirty="0"/>
                  <a:t>‘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zh-CN" altLang="en-US" sz="2000" dirty="0"/>
                  <a:t>’</a:t>
                </a:r>
                <a:endParaRPr lang="zh-CN" altLang="en-US" sz="2000" dirty="0"/>
              </a:p>
              <a:p>
                <a:r>
                  <a:rPr lang="zh-CN" altLang="en-US" sz="2000" dirty="0"/>
                  <a:t>优先级低于</a:t>
                </a:r>
                <a:r>
                  <a:rPr lang="en-US" altLang="zh-CN" sz="2000" dirty="0"/>
                  <a:t>OPTR</a:t>
                </a:r>
                <a:r>
                  <a:rPr lang="zh-CN" altLang="en-US" sz="2000" dirty="0"/>
                  <a:t>栈顶操作符，</a:t>
                </a:r>
                <a:endParaRPr lang="en-US" altLang="zh-CN" sz="2000" dirty="0"/>
              </a:p>
              <a:p>
                <a:r>
                  <a:rPr lang="zh-CN" altLang="en-US" sz="2000" dirty="0"/>
                  <a:t>进行出栈计算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07" y="2919019"/>
                <a:ext cx="3475477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8" t="-55" r="-59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#≤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38" t="-101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Cambria Math" panose="02040503050406030204" pitchFamily="18" charset="0"/>
                  </a:rPr>
                  <a:t>运算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结果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92" y="1431277"/>
                <a:ext cx="1106348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1" t="-168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4234065" y="1351032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065" y="1351032"/>
                <a:ext cx="991369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52" t="-74" r="2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10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209 L -0.00122 0.00209 C -0.00191 -0.00347 -0.00278 -0.00879 -0.00295 -0.01435 C -0.00313 -0.01782 -0.00209 -0.02129 -0.00191 -0.02476 C 1.94444E-6 -0.04768 0.00017 -0.05231 0.00156 -0.07291 C 0.00069 -0.09583 0.00087 -0.11898 -0.0007 -0.14166 C -0.00139 -0.15023 -0.0033 -0.16736 -0.00677 -0.17801 C -0.00903 -0.18449 -0.01077 -0.1912 -0.01354 -0.19722 C -0.01684 -0.20463 -0.02188 -0.21041 -0.02465 -0.21805 C -0.03125 -0.23634 -0.02674 -0.23194 -0.03351 -0.23726 C -0.03507 -0.24051 -0.03646 -0.24375 -0.03802 -0.24699 C -0.03854 -0.24838 -0.03889 -0.25 -0.03959 -0.25138 C -0.04202 -0.25578 -0.04462 -0.26018 -0.0474 -0.26412 C -0.04913 -0.26643 -0.05156 -0.26828 -0.05347 -0.2706 C -0.06406 -0.28287 -0.05556 -0.27361 -0.06736 -0.29004 C -0.06927 -0.29259 -0.0717 -0.29467 -0.07344 -0.29745 C -0.07604 -0.30138 -0.07761 -0.30601 -0.08021 -0.30995 C -0.08177 -0.31226 -0.08403 -0.31365 -0.08577 -0.31597 C -0.08837 -0.31944 -0.09045 -0.32338 -0.09288 -0.32708 C -0.09861 -0.33518 -0.09844 -0.32963 -0.10573 -0.34259 C -0.11233 -0.35416 -0.10538 -0.34305 -0.11354 -0.3537 C -0.11389 -0.35439 -0.11406 -0.35532 -0.11459 -0.35578 C -0.11545 -0.35717 -0.11649 -0.35833 -0.11736 -0.35949 C -0.11823 -0.36388 -0.11893 -0.36805 -0.12014 -0.37222 C -0.12188 -0.37777 -0.12344 -0.37847 -0.12622 -0.38263 C -0.12691 -0.38356 -0.12743 -0.38449 -0.12795 -0.38541 C -0.12813 -0.3868 -0.12795 -0.38819 -0.12847 -0.38912 C -0.1309 -0.3956 -0.13021 -0.3949 -0.13281 -0.39652 L -0.13281 -0.39652 " pathEditMode="relative" ptsTypes="AAAAAAAAAAAAAAAAAAAAAAAAAAA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0.01042 L 0.00451 -0.01042 C 0.00556 -0.03288 0.00677 -0.0551 0.00781 -0.07732 C 0.00799 -0.08357 0.00851 -0.10093 0.00938 -0.10695 C 0.0099 -0.10996 0.01129 -0.11274 0.01215 -0.11575 C 0.01233 -0.12084 0.01198 -0.12616 0.01285 -0.13125 C 0.0132 -0.13426 0.01545 -0.13635 0.01615 -0.13936 C 0.01684 -0.14306 0.01632 -0.14676 0.01667 -0.15047 C 0.01875 -0.17408 0.01701 -0.15695 0.01997 -0.17061 C 0.02309 -0.18496 0.01979 -0.17917 0.025 -0.18612 C 0.0283 -0.2007 0.02639 -0.19422 0.03333 -0.21204 C 0.0342 -0.21436 0.03507 -0.21667 0.03611 -0.21875 C 0.03854 -0.22315 0.04097 -0.22755 0.0434 -0.23195 C 0.04497 -0.23519 0.04583 -0.23889 0.04774 -0.24167 C 0.05017 -0.24491 0.05347 -0.247 0.05608 -0.24977 C 0.05677 -0.2507 0.05712 -0.25186 0.05781 -0.25278 C 0.06007 -0.25556 0.06285 -0.25788 0.06493 -0.26088 C 0.06649 -0.26297 0.06806 -0.26482 0.06945 -0.2669 C 0.0717 -0.27014 0.07361 -0.27408 0.07604 -0.27732 C 0.07708 -0.27848 0.0783 -0.27917 0.07951 -0.2801 C 0.07986 -0.28149 0.08038 -0.28264 0.08056 -0.2838 C 0.0809 -0.28588 0.08056 -0.28797 0.08108 -0.28982 C 0.08177 -0.29213 0.08299 -0.29422 0.08386 -0.29653 C 0.08455 -0.29792 0.08507 -0.29954 0.08559 -0.30093 C 0.08646 -0.30394 0.0882 -0.30926 0.08889 -0.31274 C 0.08924 -0.31482 0.08941 -0.3169 0.08993 -0.31875 C 0.09028 -0.31968 0.09115 -0.32014 0.09167 -0.32084 C 0.09306 -0.32315 0.09271 -0.32269 0.09271 -0.32454 L 0.09271 -0.32454 " pathEditMode="relative" ptsTypes="AAAAAAAAAAAAAAAAAAAAAAAAAAAAA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972 L -0.00052 -0.00972 C 0.0007 -0.0199 0.00087 -0.03055 0.0033 -0.04028 C 0.00451 -0.04537 0.00573 -0.05069 0.00712 -0.05578 C 0.00833 -0.05995 0.0099 -0.06412 0.01111 -0.06828 C 0.01215 -0.07245 0.01285 -0.07685 0.01389 -0.08102 C 0.01545 -0.08727 0.01719 -0.09375 0.01875 -0.10023 C 0.02014 -0.10486 0.02274 -0.11435 0.02274 -0.11435 C 0.02309 -0.11852 0.02309 -0.12268 0.02379 -0.12685 C 0.02448 -0.13032 0.02639 -0.13356 0.02656 -0.13727 C 0.02743 -0.15301 0.02691 -0.16875 0.02708 -0.18449 C 0.02743 -0.19884 0.02795 -0.21319 0.0283 -0.22754 C 0.02743 -0.325 0.03021 -0.26227 0.02604 -0.3037 C 0.02483 -0.31551 0.02639 -0.3081 0.02431 -0.31643 C 0.02361 -0.33958 0.02396 -0.33541 0.02153 -0.36458 C 0.02153 -0.36551 0.02118 -0.36643 0.02101 -0.36759 C 0.02049 -0.37268 0.02014 -0.37801 0.01945 -0.3831 C 0.0191 -0.38541 0.01771 -0.38958 0.01771 -0.38958 L 0.01771 -0.38958 " pathEditMode="relative" ptsTypes="AAAAAAAAAAAAAAAAA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0.00115 L -0.01771 0.00115 C -0.02413 0.00023 -0.04861 -0.00325 -0.05677 -0.00325 C -0.07153 -0.00325 -0.08629 -0.00232 -0.10122 -0.00186 L -0.13559 0.01435 C -0.13924 0.0162 -0.14306 0.01736 -0.1467 0.01967 C -0.15209 0.02291 -0.15747 0.02615 -0.16285 0.02916 C -0.16945 0.03287 -0.17622 0.03587 -0.18281 0.03958 C -0.18455 0.0405 -0.18611 0.04212 -0.18785 0.04328 C -0.19601 0.04861 -0.20486 0.05208 -0.21233 0.05879 L -0.23229 0.07662 C -0.23542 0.07962 -0.23924 0.08148 -0.24167 0.08541 C -0.24462 0.09004 -0.24705 0.0949 -0.25018 0.09884 C -0.25521 0.10555 -0.26615 0.11736 -0.26615 0.11736 C -0.26788 0.12106 -0.26945 0.12476 -0.27118 0.12847 C -0.27344 0.13287 -0.27587 0.13726 -0.27795 0.14189 C -0.27969 0.14583 -0.28108 0.15 -0.28229 0.15439 C -0.28646 0.16782 -0.28802 0.17638 -0.29115 0.19074 C -0.29132 0.19606 -0.29132 0.20162 -0.29184 0.20694 C -0.29184 0.20879 -0.29254 0.21041 -0.29288 0.21226 C -0.29358 0.21666 -0.2941 0.22106 -0.29462 0.22546 C -0.29497 0.22939 -0.29497 0.23356 -0.29566 0.23726 C -0.29688 0.24351 -0.29879 0.24907 -0.30018 0.25509 C -0.3007 0.25763 -0.30087 0.26018 -0.30122 0.2625 C -0.30243 0.28495 -0.30226 0.27615 -0.3007 0.31435 C -0.30052 0.31574 -0.29896 0.33379 -0.29844 0.33657 C -0.29792 0.33888 -0.29688 0.34097 -0.29618 0.34328 C -0.29601 0.34699 -0.29601 0.35069 -0.29566 0.35439 C -0.29445 0.36527 -0.29445 0.35949 -0.29184 0.36782 C -0.29115 0.3699 -0.29063 0.37222 -0.29011 0.3743 C -0.28976 0.37569 -0.28941 0.37685 -0.28906 0.378 C -0.28924 0.38171 -0.28872 0.38564 -0.28959 0.38912 C -0.28993 0.39097 -0.29236 0.39375 -0.29236 0.39375 L -0.29236 0.39375 " pathEditMode="relative" ptsTypes="AAAAAAAAAAAAAAAAAAAAAAAAAAAAAAAA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23" grpId="0"/>
      <p:bldP spid="26" grpId="0"/>
      <p:bldP spid="18" grpId="0"/>
      <p:bldP spid="19" grpId="0"/>
      <p:bldP spid="19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452133" y="4576648"/>
                <a:ext cx="570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33" y="4576648"/>
                <a:ext cx="570053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48" t="-39" r="1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598" y="4551019"/>
                <a:ext cx="991369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53" t="-116" r="2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049807" y="2919019"/>
                <a:ext cx="34754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W=</a:t>
                </a:r>
                <a:r>
                  <a:rPr lang="zh-CN" altLang="en-US" sz="2000" dirty="0"/>
                  <a:t>‘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zh-CN" altLang="en-US" sz="2000" dirty="0"/>
                  <a:t>’</a:t>
                </a:r>
                <a:endParaRPr lang="zh-CN" altLang="en-US" sz="2000" dirty="0"/>
              </a:p>
              <a:p>
                <a:r>
                  <a:rPr lang="zh-CN" altLang="en-US" sz="2000" dirty="0"/>
                  <a:t>优先级低于</a:t>
                </a:r>
                <a:r>
                  <a:rPr lang="en-US" altLang="zh-CN" sz="2000" dirty="0"/>
                  <a:t>OPTR</a:t>
                </a:r>
                <a:r>
                  <a:rPr lang="zh-CN" altLang="en-US" sz="2000" dirty="0"/>
                  <a:t>栈顶操作符，</a:t>
                </a:r>
                <a:endParaRPr lang="en-US" altLang="zh-CN" sz="2000" dirty="0"/>
              </a:p>
              <a:p>
                <a:r>
                  <a:rPr lang="zh-CN" altLang="en-US" sz="2000" dirty="0"/>
                  <a:t>进行出栈计算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807" y="2919019"/>
                <a:ext cx="3475477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" t="-55" r="-59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#≤</m:t>
                      </m:r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4" y="2823736"/>
                <a:ext cx="158049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38" t="-101" r="3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1588204" y="4027799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04" y="4027799"/>
                <a:ext cx="991369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7" t="-120" r="20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471183" y="1447726"/>
                <a:ext cx="1106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ea typeface="Cambria Math" panose="02040503050406030204" pitchFamily="18" charset="0"/>
                  </a:rPr>
                  <a:t>运算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结果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183" y="1447726"/>
                <a:ext cx="110634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5" t="-152" r="41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4472825" y="1354333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5" y="1354333"/>
                <a:ext cx="991369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52" t="-98" r="2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8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2037 L 0.0007 -0.02037 C 0.00208 -0.02153 0.00417 -0.02176 0.00521 -0.02338 C 0.0066 -0.02616 0.00642 -0.02987 0.00729 -0.03311 C 0.00816 -0.03588 0.00938 -0.03843 0.01007 -0.04121 C 0.01163 -0.04676 0.01267 -0.05255 0.01406 -0.05834 C 0.01441 -0.06482 0.01458 -0.07153 0.0151 -0.07825 C 0.01545 -0.08195 0.01632 -0.08565 0.01615 -0.08936 C 0.01615 -0.11528 0.01528 -0.14121 0.01458 -0.16713 C 0.01441 -0.17176 0.01476 -0.17662 0.01406 -0.18125 C 0.0125 -0.19121 0.00851 -0.20047 0.00521 -0.20926 C 0.00208 -0.23426 0.00608 -0.21181 -0.00156 -0.2338 C -0.00347 -0.23959 -0.00469 -0.24584 -0.0066 -0.25162 C -0.01094 -0.26598 -0.01111 -0.2625 -0.01701 -0.27894 C -0.02413 -0.29838 -0.01736 -0.28496 -0.02604 -0.30417 C -0.03576 -0.32616 -0.02743 -0.30371 -0.03767 -0.3294 C -0.03924 -0.33357 -0.04132 -0.3375 -0.04271 -0.3419 C -0.04392 -0.34607 -0.04392 -0.3507 -0.04549 -0.35463 C -0.04687 -0.35834 -0.04965 -0.36088 -0.05156 -0.36412 C -0.05469 -0.36968 -0.05764 -0.37547 -0.06042 -0.38125 C -0.06128 -0.38311 -0.06215 -0.38519 -0.06319 -0.38704 C -0.06562 -0.39167 -0.0691 -0.39537 -0.07101 -0.40047 C -0.07135 -0.40139 -0.07153 -0.40255 -0.07205 -0.40348 C -0.07292 -0.4051 -0.08125 -0.41945 -0.0842 -0.42338 L -0.08871 -0.4294 C -0.08976 -0.43635 -0.08837 -0.43056 -0.09323 -0.4375 C -0.09444 -0.43936 -0.09514 -0.44167 -0.09653 -0.44352 C -0.09687 -0.44399 -0.09757 -0.44399 -0.09809 -0.44422 C -0.10503 -0.44815 -0.09479 -0.44561 -0.1125 -0.44561 L -0.1125 -0.44561 " pathEditMode="relative" ptsTypes="AAAAAAAAAAAAAAAAAAAAAAAAAAAAAA">
                                      <p:cBhvr>
                                        <p:cTn id="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926 L 0.00712 -0.00926 C -0.00243 -0.02963 0.00364 -0.01435 0.00486 -0.06643 C 0.00538 -0.09027 0.00555 -0.07986 0.00989 -0.10277 C 0.01076 -0.10764 0.01128 -0.11273 0.01215 -0.11759 C 0.01354 -0.12615 0.01719 -0.1449 0.01979 -0.1537 C 0.02118 -0.15856 0.02326 -0.16319 0.02482 -0.16782 C 0.02535 -0.17152 0.02569 -0.17546 0.02656 -0.17893 C 0.02708 -0.18171 0.02847 -0.18379 0.02934 -0.18634 C 0.03107 -0.19236 0.03264 -0.19815 0.03437 -0.20416 C 0.03489 -0.20833 0.03489 -0.21273 0.03594 -0.21666 C 0.04184 -0.23981 0.04149 -0.23171 0.04878 -0.25 C 0.05035 -0.25393 0.05139 -0.25787 0.0526 -0.26203 C 0.05364 -0.26504 0.05399 -0.26875 0.05538 -0.27152 C 0.05798 -0.27708 0.06163 -0.28171 0.06423 -0.28703 C 0.06701 -0.29236 0.06996 -0.29745 0.07153 -0.30347 C 0.07187 -0.30486 0.07205 -0.30648 0.07274 -0.30787 C 0.07517 -0.31273 0.07864 -0.31597 0.0816 -0.32037 C 0.08246 -0.32176 0.08281 -0.32361 0.08385 -0.325 C 0.08455 -0.32615 0.08576 -0.32685 0.08663 -0.32777 C 0.08767 -0.3294 0.08889 -0.33078 0.08993 -0.3324 C 0.0934 -0.3375 0.0934 -0.33889 0.09826 -0.34259 C 0.09965 -0.34375 0.10121 -0.34421 0.1026 -0.3449 C 0.10798 -0.35208 0.10295 -0.34606 0.10764 -0.35 C 0.11302 -0.35463 0.10955 -0.35324 0.11371 -0.35463 C 0.11597 -0.35764 0.11823 -0.35879 0.11875 -0.36273 C 0.11892 -0.36342 0.11875 -0.36412 0.11875 -0.36481 L 0.11875 -0.36481 " pathEditMode="relative" ptsTypes="AAAAAAAAAAAAAAAAAAAAAAAAAA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1.38889E-6 0.00092 C -0.02049 -0.04051 -0.00903 -0.01297 -0.00608 -0.10602 C -0.00573 -0.11713 -0.00347 -0.12824 -0.00243 -0.13935 C -0.00174 -0.14908 -0.00087 -0.16505 0.00191 -0.17547 C 0.00382 -0.1831 0.0066 -0.19074 0.00937 -0.19838 C 0.01076 -0.20787 0.01163 -0.21713 0.01354 -0.22662 C 0.01476 -0.23148 0.01684 -0.23658 0.01771 -0.24121 C 0.01823 -0.24422 0.01771 -0.24746 0.01858 -0.25023 C 0.01962 -0.2544 0.02153 -0.25857 0.02274 -0.26227 C 0.02361 -0.26435 0.02378 -0.26644 0.02465 -0.26852 C 0.02483 -0.28172 0.02552 -0.30556 0.02691 -0.31806 C 0.02795 -0.32454 0.02934 -0.33079 0.03038 -0.3375 C 0.03246 -0.3507 0.03264 -0.35394 0.03403 -0.36528 C 0.03316 -0.37616 0.05139 -0.42385 0.02882 -0.43588 C 0.02691 -0.43704 0.02517 -0.4375 0.02361 -0.43843 C 0.02274 -0.43935 0.02239 -0.44051 0.02135 -0.44097 C 0.01805 -0.44213 0.01493 -0.44213 0.01163 -0.4426 C 0.01076 -0.44329 0.00972 -0.44422 0.00868 -0.44491 C 0.00746 -0.44537 0.0059 -0.4456 0.00521 -0.4463 C 0.00382 -0.44769 0.00312 -0.44908 0.00191 -0.45023 C 0.00087 -0.45093 -0.00087 -0.45162 -0.00087 -0.45139 L -0.00087 -0.45162 " pathEditMode="relative" rAng="0" ptsTypes="AAAAAAAAAAAAAAAAAAAAAAA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0.00162 L -0.00121 -0.00162 C -0.00937 -0.00209 -0.01753 -0.00301 -0.02569 -0.00301 C -0.03055 -0.00324 -0.06302 -0.00093 -0.06406 -0.00093 C -0.09375 0.01643 -0.03819 -0.01528 -0.09409 0.0125 C -0.13055 0.03055 -0.0993 0.02153 -0.13073 0.0287 C -0.14774 0.04051 -0.1467 0.04051 -0.16527 0.04954 C -0.17396 0.0537 -0.18316 0.05671 -0.19184 0.06134 C -0.19896 0.06504 -0.22031 0.08148 -0.22465 0.08495 C -0.22951 0.08889 -0.23437 0.09259 -0.23854 0.09768 C -0.24809 0.10879 -0.25399 0.11805 -0.25972 0.13241 C -0.26146 0.1368 -0.26232 0.14143 -0.26406 0.14583 C -0.275 0.17037 -0.27587 0.15856 -0.28802 0.19375 C -0.29774 0.22222 -0.29392 0.20995 -0.29965 0.23009 C -0.3 0.23426 -0.30034 0.23842 -0.30087 0.24282 C -0.30104 0.24583 -0.30173 0.24907 -0.30191 0.25231 C -0.30225 0.25856 -0.30156 0.26481 -0.30243 0.27083 C -0.30312 0.27523 -0.30503 0.27916 -0.30642 0.28356 C -0.30677 0.28842 -0.30694 0.29329 -0.30746 0.29838 C -0.30833 0.30717 -0.31076 0.32291 -0.31198 0.33079 C -0.3125 0.33495 -0.31354 0.34352 -0.31354 0.34352 C -0.31389 0.35208 -0.31614 0.3956 -0.31632 0.41296 C -0.31649 0.42685 -0.31632 0.44074 -0.31632 0.45463 L -0.31632 0.45463 " pathEditMode="relative" ptsTypes="AAAAAAAAAAAAAAAAAAAAAAAA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6" grpId="0"/>
      <p:bldP spid="23" grpId="0"/>
      <p:bldP spid="26" grpId="0"/>
      <p:bldP spid="19" grpId="0"/>
      <p:bldP spid="20" grpId="0"/>
      <p:bldP spid="21" grpId="0"/>
      <p:bldP spid="21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16598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表格 4"/>
          <p:cNvGraphicFramePr>
            <a:graphicFrameLocks noGrp="1"/>
          </p:cNvGraphicFramePr>
          <p:nvPr/>
        </p:nvGraphicFramePr>
        <p:xfrm>
          <a:off x="3327381" y="2924858"/>
          <a:ext cx="906684" cy="22143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684"/>
              </a:tblGrid>
              <a:tr h="22143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409211" y="1244224"/>
            <a:ext cx="5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1574255" y="4473453"/>
                <a:ext cx="9913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55" y="4473453"/>
                <a:ext cx="991369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9" t="-98" r="23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4995822" y="3219961"/>
                <a:ext cx="34754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判断 </a:t>
                </a:r>
                <a:r>
                  <a:rPr lang="en-US" altLang="zh-CN" sz="2000" dirty="0"/>
                  <a:t>W==</a:t>
                </a:r>
                <a:r>
                  <a:rPr lang="zh-CN" altLang="en-US" sz="2000" dirty="0"/>
                  <a:t>‘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#</m:t>
                    </m:r>
                  </m:oMath>
                </a14:m>
                <a:r>
                  <a:rPr lang="zh-CN" altLang="en-US" sz="2000" dirty="0"/>
                  <a:t>’</a:t>
                </a:r>
                <a:endParaRPr lang="zh-CN" altLang="en-US" sz="2000" dirty="0"/>
              </a:p>
              <a:p>
                <a:r>
                  <a:rPr lang="zh-CN" altLang="en-US" sz="2000" dirty="0"/>
                  <a:t>结束， </a:t>
                </a:r>
                <a:r>
                  <a:rPr lang="en-US" altLang="zh-CN" sz="2000" dirty="0"/>
                  <a:t>OVS</a:t>
                </a:r>
                <a:r>
                  <a:rPr lang="zh-CN" altLang="en-US" sz="2000" dirty="0"/>
                  <a:t>里面存放的是最终结果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22" y="3219961"/>
                <a:ext cx="3475477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8" t="-50" r="1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643606" y="2404755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运算数栈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71183" y="243038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运算符栈）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例：实现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#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的运算过程时栈区变化情况</a:t>
                </a:r>
                <a:endPara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" y="53341"/>
                <a:ext cx="8831178" cy="670761"/>
              </a:xfrm>
              <a:prstGeom prst="rect">
                <a:avLst/>
              </a:prstGeom>
              <a:blipFill rotWithShape="1">
                <a:blip r:embed="rId3"/>
                <a:stretch>
                  <a:fillRect l="-3" r="6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6425" y="150770"/>
            <a:ext cx="710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无符号算术表达式处理算法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891" y="895438"/>
            <a:ext cx="879382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ExpEvaluation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读入一个简单算术表达式并计算其值，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分别为运算符栈和运算数栈，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OPSet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为运算符集合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InitStack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(&amp;OPTR);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InitStack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(&amp;OVS);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Push(&amp;OPTR,’#’);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为便于操作，首先将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(“\n\n Please input an expression (Ending with #):”);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getchar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while(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!=’#’ ||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GetTop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(OPTR)!=‘#’)  /*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GetTop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通过函数值返回栈顶元素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 if(!In(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ch,OPset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不是操作符，是操作数，进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{      n=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GetNumber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Push(&amp;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OVS,n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getchar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else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{      switch(Compare(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ch,GetTop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(OPTR))) {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case 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’: Push(&amp;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OPTR,ch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getchar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break;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562" y="25959"/>
            <a:ext cx="895543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/*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找最后一个值域为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if(q-&gt;data==0)  r=q;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if(r!=L)    r-&gt;data=1;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把该结点值域赋为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申请新结点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值域置为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头插入原表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/*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进位结点后所有结点的值域置为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6425" y="150770"/>
            <a:ext cx="710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无符号算术表达式处理算法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086" y="895438"/>
            <a:ext cx="87938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case 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’: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case 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Pop(&amp;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OPTR,op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POP(&amp;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OVS,&amp;b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POP(&amp;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OVS,&amp;a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v=Execute(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a,op,b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  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Push(&amp;OVS, v); 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将计算所得结果进栈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OVS*/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break;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}/*switch*/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}/*while*/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v=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GetTop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(OVS);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return (v);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6425" y="150770"/>
            <a:ext cx="710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小结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3213" y="1402681"/>
            <a:ext cx="8090676" cy="4437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栈的定义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栈的抽象数据类型， 特性：后进先出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栈的表示和实现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顺序栈和链栈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3.1.3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栈的应用举例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括号匹配问题 和 表达式求值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6425" y="150770"/>
            <a:ext cx="7103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习题作业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3213" y="1165400"/>
            <a:ext cx="3642344" cy="3698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课本第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110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页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P110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1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4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题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7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690528" y="3622019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谢谢大家！</a:t>
            </a:r>
            <a:endParaRPr lang="en-US" altLang="zh-CN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" y="1357933"/>
            <a:ext cx="9143999" cy="69944"/>
          </a:xfrm>
          <a:prstGeom prst="roundRect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1849924" y="1338618"/>
            <a:ext cx="34081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减号 11"/>
          <p:cNvSpPr/>
          <p:nvPr/>
        </p:nvSpPr>
        <p:spPr>
          <a:xfrm rot="5400000">
            <a:off x="7387084" y="1332613"/>
            <a:ext cx="35282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2" y="1637757"/>
            <a:ext cx="3568889" cy="2068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3" y="1675460"/>
            <a:ext cx="3620656" cy="2068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2" y="56147"/>
            <a:ext cx="4741233" cy="122338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897154" y="386393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228362" y="4380526"/>
            <a:ext cx="0" cy="486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if(q-&gt;data==0)  r=q;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33535" y="485425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386137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80341" y="5414920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4728258" y="5217711"/>
            <a:ext cx="5277" cy="44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10011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605 0.00231 0.01719 0.00185 0.0566 0.00208 L 0.29167 0.00208 L 0.29167 0.00208 " pathEditMode="relative" ptsTypes="AAAAA">
                                      <p:cBhvr>
                                        <p:cTn id="34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2605 0.00231 0.01719 0.00185 0.0566 0.00208 L 0.29167 0.00208 L 0.29167 0.00208 " pathEditMode="relative" ptsTypes="AAAAA">
                                      <p:cBhvr>
                                        <p:cTn id="3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 txBox="1"/>
          <p:nvPr/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57094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9" name="表格 3"/>
          <p:cNvGraphicFramePr>
            <a:graphicFrameLocks noGrp="1"/>
          </p:cNvGraphicFramePr>
          <p:nvPr/>
        </p:nvGraphicFramePr>
        <p:xfrm>
          <a:off x="1160677" y="48733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1952970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56553" y="48667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292735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3796318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46238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46122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4645411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5148994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4098798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5987247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490830" y="484687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5440634" y="504554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304527" y="48601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3"/>
              <p:cNvGraphicFramePr>
                <a:graphicFrameLocks noGrp="1"/>
              </p:cNvGraphicFramePr>
              <p:nvPr/>
            </p:nvGraphicFramePr>
            <p:xfrm>
              <a:off x="7808110" y="48601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6757914" y="5058792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405" y="3863930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2613" y="4380526"/>
            <a:ext cx="0" cy="486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72000" y="3857306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903208" y="4373902"/>
            <a:ext cx="0" cy="486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660175" y="48825"/>
            <a:ext cx="4195478" cy="37856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if(r!=L)    r-&gt;data=1;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else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   temp=r-&gt;next;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s=(Node*)malloc(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(Node));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s-&gt;data=1;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s-&gt;next=temp;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r-&gt;next=s;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r=s;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r=r-&gt;next;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while(r!=NULL)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r-&gt;data=0;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r=r-&gt;next;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405" y="48825"/>
            <a:ext cx="381849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BinAdd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L)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q=L-next;       r=L;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while(q!=NULL)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if(q-&gt;data==0)  r=q;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q=q-&gt;next;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3535" y="485425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4282" y="487488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33529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86137" y="486531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41937" y="486273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380341" y="5414920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endParaRPr lang="zh-CN" altLang="en-US" sz="2800" dirty="0"/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4728258" y="5217711"/>
            <a:ext cx="5277" cy="440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19339" y="2562354"/>
            <a:ext cx="264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对 </a:t>
            </a:r>
            <a:r>
              <a:rPr lang="en-US" altLang="zh-CN" sz="3200" dirty="0"/>
              <a:t>10011 </a:t>
            </a:r>
            <a:r>
              <a:rPr lang="zh-CN" altLang="en-US" sz="3200" dirty="0"/>
              <a:t>加</a:t>
            </a:r>
            <a:r>
              <a:rPr lang="en-US" altLang="zh-CN" sz="3200" dirty="0"/>
              <a:t>1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PP_MARK_KEY" val="ef11f110-2314-41a9-a9d3-d3b3584db2b4"/>
  <p:tag name="COMMONDATA" val="eyJoZGlkIjoiYTc2ZGZiNzZiNDVlOGViOWVmM2JhOTY0NGJkNjUy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15465</Words>
  <Application>WPS 演示</Application>
  <PresentationFormat>全屏显示(4:3)</PresentationFormat>
  <Paragraphs>1618</Paragraphs>
  <Slides>73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8" baseType="lpstr">
      <vt:lpstr>Arial</vt:lpstr>
      <vt:lpstr>宋体</vt:lpstr>
      <vt:lpstr>Wingdings</vt:lpstr>
      <vt:lpstr>Calibri</vt:lpstr>
      <vt:lpstr>微软雅黑</vt:lpstr>
      <vt:lpstr>NimbusRomNo9L-Regu</vt:lpstr>
      <vt:lpstr>Segoe Print</vt:lpstr>
      <vt:lpstr>Cambria Math</vt:lpstr>
      <vt:lpstr>等线</vt:lpstr>
      <vt:lpstr>Arial Unicode MS</vt:lpstr>
      <vt:lpstr>等线 Light</vt:lpstr>
      <vt:lpstr>Wingdings 2</vt:lpstr>
      <vt:lpstr>PingFang SC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bingshu</dc:creator>
  <cp:lastModifiedBy>BookPlus</cp:lastModifiedBy>
  <cp:revision>3151</cp:revision>
  <dcterms:created xsi:type="dcterms:W3CDTF">2021-09-11T01:34:00Z</dcterms:created>
  <dcterms:modified xsi:type="dcterms:W3CDTF">2024-03-12T06:31:27Z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C75D0AC420E749A1AD3CE1810B9E3748</vt:lpwstr>
  </property>
  <property fmtid="{D5CDD505-2E9C-101B-9397-08002B2CF9AE}" pid="3" name="KSOProductBuildVer">
    <vt:lpwstr>2052-11.1.0.13703</vt:lpwstr>
  </property>
</Properties>
</file>